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1"/>
  </p:sldMasterIdLst>
  <p:notesMasterIdLst>
    <p:notesMasterId r:id="rId13"/>
  </p:notesMasterIdLst>
  <p:sldIdLst>
    <p:sldId id="256" r:id="rId2"/>
    <p:sldId id="267" r:id="rId3"/>
    <p:sldId id="271" r:id="rId4"/>
    <p:sldId id="270" r:id="rId5"/>
    <p:sldId id="265" r:id="rId6"/>
    <p:sldId id="266" r:id="rId7"/>
    <p:sldId id="274" r:id="rId8"/>
    <p:sldId id="259" r:id="rId9"/>
    <p:sldId id="268" r:id="rId10"/>
    <p:sldId id="273"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F1A7EF-7395-480C-B93F-A1A63B318AD4}">
          <p14:sldIdLst>
            <p14:sldId id="256"/>
          </p14:sldIdLst>
        </p14:section>
        <p14:section name="Untitled Section" id="{EA94FCD0-D557-4087-AB77-A024D16664DF}">
          <p14:sldIdLst>
            <p14:sldId id="267"/>
            <p14:sldId id="271"/>
            <p14:sldId id="270"/>
            <p14:sldId id="265"/>
            <p14:sldId id="266"/>
            <p14:sldId id="274"/>
            <p14:sldId id="259"/>
            <p14:sldId id="268"/>
            <p14:sldId id="273"/>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6147"/>
    <a:srgbClr val="FCEBD8"/>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E51818-79BE-4B10-B97D-6A71993BF0D2}" v="1445" dt="2023-01-24T00:02:52.7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900" autoAdjust="0"/>
  </p:normalViewPr>
  <p:slideViewPr>
    <p:cSldViewPr snapToGrid="0">
      <p:cViewPr>
        <p:scale>
          <a:sx n="57" d="100"/>
          <a:sy n="57" d="100"/>
        </p:scale>
        <p:origin x="1016" y="28"/>
      </p:cViewPr>
      <p:guideLst/>
    </p:cSldViewPr>
  </p:slideViewPr>
  <p:outlineViewPr>
    <p:cViewPr>
      <p:scale>
        <a:sx n="33" d="100"/>
        <a:sy n="33" d="100"/>
      </p:scale>
      <p:origin x="0" y="-114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776F63-FF23-4E65-A18C-B0CE62678A8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F9DC049-8F38-4F3D-845C-B81E73B48722}">
      <dgm:prSet/>
      <dgm:spPr/>
      <dgm:t>
        <a:bodyPr/>
        <a:lstStyle/>
        <a:p>
          <a:pPr>
            <a:lnSpc>
              <a:spcPct val="100000"/>
            </a:lnSpc>
          </a:pPr>
          <a:r>
            <a:rPr lang="en-US"/>
            <a:t>Propose an object-centric data augmentation method.</a:t>
          </a:r>
        </a:p>
      </dgm:t>
    </dgm:pt>
    <dgm:pt modelId="{64E26521-BC36-45CB-B224-BAE3E05C5A68}" type="parTrans" cxnId="{29293295-AEBB-4A25-87DD-F50A4443CD57}">
      <dgm:prSet/>
      <dgm:spPr/>
      <dgm:t>
        <a:bodyPr/>
        <a:lstStyle/>
        <a:p>
          <a:endParaRPr lang="en-US"/>
        </a:p>
      </dgm:t>
    </dgm:pt>
    <dgm:pt modelId="{45B8A9A4-A1B6-4DF9-B965-CCDB3AD76459}" type="sibTrans" cxnId="{29293295-AEBB-4A25-87DD-F50A4443CD57}">
      <dgm:prSet/>
      <dgm:spPr/>
      <dgm:t>
        <a:bodyPr/>
        <a:lstStyle/>
        <a:p>
          <a:endParaRPr lang="en-US"/>
        </a:p>
      </dgm:t>
    </dgm:pt>
    <dgm:pt modelId="{2403FA88-2C6B-478B-B675-198AF6251A24}">
      <dgm:prSet/>
      <dgm:spPr/>
      <dgm:t>
        <a:bodyPr/>
        <a:lstStyle/>
        <a:p>
          <a:pPr>
            <a:lnSpc>
              <a:spcPct val="100000"/>
            </a:lnSpc>
          </a:pPr>
          <a:r>
            <a:rPr lang="en-US" dirty="0"/>
            <a:t>This will be achieved by transforming the object of interest (i.e., tumors) using variations in different instances of the object called diffeomorphism.</a:t>
          </a:r>
        </a:p>
      </dgm:t>
    </dgm:pt>
    <dgm:pt modelId="{BA187A24-63B5-4D37-B82E-8CF4806AF492}" type="parTrans" cxnId="{B99B038E-AFDD-4995-81D4-2EC1276D9EB8}">
      <dgm:prSet/>
      <dgm:spPr/>
      <dgm:t>
        <a:bodyPr/>
        <a:lstStyle/>
        <a:p>
          <a:endParaRPr lang="en-US"/>
        </a:p>
      </dgm:t>
    </dgm:pt>
    <dgm:pt modelId="{3037A119-8FB5-41B4-A5A4-665B31BEC8C1}" type="sibTrans" cxnId="{B99B038E-AFDD-4995-81D4-2EC1276D9EB8}">
      <dgm:prSet/>
      <dgm:spPr/>
      <dgm:t>
        <a:bodyPr/>
        <a:lstStyle/>
        <a:p>
          <a:endParaRPr lang="en-US"/>
        </a:p>
      </dgm:t>
    </dgm:pt>
    <dgm:pt modelId="{AADC9051-B659-4AB6-B4FD-4814625EDA8E}" type="pres">
      <dgm:prSet presAssocID="{8C776F63-FF23-4E65-A18C-B0CE62678A87}" presName="root" presStyleCnt="0">
        <dgm:presLayoutVars>
          <dgm:dir/>
          <dgm:resizeHandles val="exact"/>
        </dgm:presLayoutVars>
      </dgm:prSet>
      <dgm:spPr/>
    </dgm:pt>
    <dgm:pt modelId="{A0CEFF0A-F055-4569-A31C-90782D9FAC70}" type="pres">
      <dgm:prSet presAssocID="{3F9DC049-8F38-4F3D-845C-B81E73B48722}" presName="compNode" presStyleCnt="0"/>
      <dgm:spPr/>
    </dgm:pt>
    <dgm:pt modelId="{24C6EC21-5BD5-4837-939C-B48603C91B80}" type="pres">
      <dgm:prSet presAssocID="{3F9DC049-8F38-4F3D-845C-B81E73B48722}" presName="bgRect" presStyleLbl="bgShp" presStyleIdx="0" presStyleCnt="2"/>
      <dgm:spPr/>
    </dgm:pt>
    <dgm:pt modelId="{FC593C1A-7923-4423-A9D7-D4680D01FF1A}" type="pres">
      <dgm:prSet presAssocID="{3F9DC049-8F38-4F3D-845C-B81E73B4872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B003EF42-DE7F-40F3-BD4A-1835F503AD3A}" type="pres">
      <dgm:prSet presAssocID="{3F9DC049-8F38-4F3D-845C-B81E73B48722}" presName="spaceRect" presStyleCnt="0"/>
      <dgm:spPr/>
    </dgm:pt>
    <dgm:pt modelId="{EDD3D7DF-2213-4777-8BD0-202DAB608806}" type="pres">
      <dgm:prSet presAssocID="{3F9DC049-8F38-4F3D-845C-B81E73B48722}" presName="parTx" presStyleLbl="revTx" presStyleIdx="0" presStyleCnt="2">
        <dgm:presLayoutVars>
          <dgm:chMax val="0"/>
          <dgm:chPref val="0"/>
        </dgm:presLayoutVars>
      </dgm:prSet>
      <dgm:spPr/>
    </dgm:pt>
    <dgm:pt modelId="{98FEDC1A-7EC6-4315-B19E-3D8387EF203D}" type="pres">
      <dgm:prSet presAssocID="{45B8A9A4-A1B6-4DF9-B965-CCDB3AD76459}" presName="sibTrans" presStyleCnt="0"/>
      <dgm:spPr/>
    </dgm:pt>
    <dgm:pt modelId="{575ED620-ED11-47F7-BB74-C7F604EC0345}" type="pres">
      <dgm:prSet presAssocID="{2403FA88-2C6B-478B-B675-198AF6251A24}" presName="compNode" presStyleCnt="0"/>
      <dgm:spPr/>
    </dgm:pt>
    <dgm:pt modelId="{71FA07B5-7FF4-403B-826C-3C9F5461D4FA}" type="pres">
      <dgm:prSet presAssocID="{2403FA88-2C6B-478B-B675-198AF6251A24}" presName="bgRect" presStyleLbl="bgShp" presStyleIdx="1" presStyleCnt="2"/>
      <dgm:spPr/>
    </dgm:pt>
    <dgm:pt modelId="{410DC854-10A8-4FBE-8647-3C7FDD13BFE3}" type="pres">
      <dgm:prSet presAssocID="{2403FA88-2C6B-478B-B675-198AF6251A2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nnected"/>
        </a:ext>
      </dgm:extLst>
    </dgm:pt>
    <dgm:pt modelId="{5D132BC3-D01C-4422-9DB8-28DBB2C103E5}" type="pres">
      <dgm:prSet presAssocID="{2403FA88-2C6B-478B-B675-198AF6251A24}" presName="spaceRect" presStyleCnt="0"/>
      <dgm:spPr/>
    </dgm:pt>
    <dgm:pt modelId="{D63BC380-2323-4F84-8791-FB9C07E1634F}" type="pres">
      <dgm:prSet presAssocID="{2403FA88-2C6B-478B-B675-198AF6251A24}" presName="parTx" presStyleLbl="revTx" presStyleIdx="1" presStyleCnt="2">
        <dgm:presLayoutVars>
          <dgm:chMax val="0"/>
          <dgm:chPref val="0"/>
        </dgm:presLayoutVars>
      </dgm:prSet>
      <dgm:spPr/>
    </dgm:pt>
  </dgm:ptLst>
  <dgm:cxnLst>
    <dgm:cxn modelId="{083AA65F-C66B-4123-847A-6DB8FEAA2252}" type="presOf" srcId="{8C776F63-FF23-4E65-A18C-B0CE62678A87}" destId="{AADC9051-B659-4AB6-B4FD-4814625EDA8E}" srcOrd="0" destOrd="0" presId="urn:microsoft.com/office/officeart/2018/2/layout/IconVerticalSolidList"/>
    <dgm:cxn modelId="{0D961141-DCAC-4801-861D-2FCF8B1333AE}" type="presOf" srcId="{3F9DC049-8F38-4F3D-845C-B81E73B48722}" destId="{EDD3D7DF-2213-4777-8BD0-202DAB608806}" srcOrd="0" destOrd="0" presId="urn:microsoft.com/office/officeart/2018/2/layout/IconVerticalSolidList"/>
    <dgm:cxn modelId="{2C202962-8883-440C-9655-EA519E71E2E4}" type="presOf" srcId="{2403FA88-2C6B-478B-B675-198AF6251A24}" destId="{D63BC380-2323-4F84-8791-FB9C07E1634F}" srcOrd="0" destOrd="0" presId="urn:microsoft.com/office/officeart/2018/2/layout/IconVerticalSolidList"/>
    <dgm:cxn modelId="{B99B038E-AFDD-4995-81D4-2EC1276D9EB8}" srcId="{8C776F63-FF23-4E65-A18C-B0CE62678A87}" destId="{2403FA88-2C6B-478B-B675-198AF6251A24}" srcOrd="1" destOrd="0" parTransId="{BA187A24-63B5-4D37-B82E-8CF4806AF492}" sibTransId="{3037A119-8FB5-41B4-A5A4-665B31BEC8C1}"/>
    <dgm:cxn modelId="{29293295-AEBB-4A25-87DD-F50A4443CD57}" srcId="{8C776F63-FF23-4E65-A18C-B0CE62678A87}" destId="{3F9DC049-8F38-4F3D-845C-B81E73B48722}" srcOrd="0" destOrd="0" parTransId="{64E26521-BC36-45CB-B224-BAE3E05C5A68}" sibTransId="{45B8A9A4-A1B6-4DF9-B965-CCDB3AD76459}"/>
    <dgm:cxn modelId="{73BF7697-2164-4D64-9401-C322A8845FDD}" type="presParOf" srcId="{AADC9051-B659-4AB6-B4FD-4814625EDA8E}" destId="{A0CEFF0A-F055-4569-A31C-90782D9FAC70}" srcOrd="0" destOrd="0" presId="urn:microsoft.com/office/officeart/2018/2/layout/IconVerticalSolidList"/>
    <dgm:cxn modelId="{CCF22F3F-347D-4646-A421-DA59D503B87F}" type="presParOf" srcId="{A0CEFF0A-F055-4569-A31C-90782D9FAC70}" destId="{24C6EC21-5BD5-4837-939C-B48603C91B80}" srcOrd="0" destOrd="0" presId="urn:microsoft.com/office/officeart/2018/2/layout/IconVerticalSolidList"/>
    <dgm:cxn modelId="{0459A762-7D58-4517-A977-1C83934D547D}" type="presParOf" srcId="{A0CEFF0A-F055-4569-A31C-90782D9FAC70}" destId="{FC593C1A-7923-4423-A9D7-D4680D01FF1A}" srcOrd="1" destOrd="0" presId="urn:microsoft.com/office/officeart/2018/2/layout/IconVerticalSolidList"/>
    <dgm:cxn modelId="{FECB07FF-BB67-4E09-9E3A-C634FCDB4C78}" type="presParOf" srcId="{A0CEFF0A-F055-4569-A31C-90782D9FAC70}" destId="{B003EF42-DE7F-40F3-BD4A-1835F503AD3A}" srcOrd="2" destOrd="0" presId="urn:microsoft.com/office/officeart/2018/2/layout/IconVerticalSolidList"/>
    <dgm:cxn modelId="{9F0ACEC9-07A9-4982-8D11-9CC7D44F0EBF}" type="presParOf" srcId="{A0CEFF0A-F055-4569-A31C-90782D9FAC70}" destId="{EDD3D7DF-2213-4777-8BD0-202DAB608806}" srcOrd="3" destOrd="0" presId="urn:microsoft.com/office/officeart/2018/2/layout/IconVerticalSolidList"/>
    <dgm:cxn modelId="{F5B87F15-D057-4A33-B25A-FC7977ECDDE6}" type="presParOf" srcId="{AADC9051-B659-4AB6-B4FD-4814625EDA8E}" destId="{98FEDC1A-7EC6-4315-B19E-3D8387EF203D}" srcOrd="1" destOrd="0" presId="urn:microsoft.com/office/officeart/2018/2/layout/IconVerticalSolidList"/>
    <dgm:cxn modelId="{297971E7-1D66-4C36-9D03-27A64DDFC7C7}" type="presParOf" srcId="{AADC9051-B659-4AB6-B4FD-4814625EDA8E}" destId="{575ED620-ED11-47F7-BB74-C7F604EC0345}" srcOrd="2" destOrd="0" presId="urn:microsoft.com/office/officeart/2018/2/layout/IconVerticalSolidList"/>
    <dgm:cxn modelId="{BE242657-13B0-49B5-86EF-AB07C7A693D4}" type="presParOf" srcId="{575ED620-ED11-47F7-BB74-C7F604EC0345}" destId="{71FA07B5-7FF4-403B-826C-3C9F5461D4FA}" srcOrd="0" destOrd="0" presId="urn:microsoft.com/office/officeart/2018/2/layout/IconVerticalSolidList"/>
    <dgm:cxn modelId="{96E9BCD3-FE20-414E-98B5-97547D3E1C44}" type="presParOf" srcId="{575ED620-ED11-47F7-BB74-C7F604EC0345}" destId="{410DC854-10A8-4FBE-8647-3C7FDD13BFE3}" srcOrd="1" destOrd="0" presId="urn:microsoft.com/office/officeart/2018/2/layout/IconVerticalSolidList"/>
    <dgm:cxn modelId="{D1BB9E82-783E-4297-A666-3C1EACA11F73}" type="presParOf" srcId="{575ED620-ED11-47F7-BB74-C7F604EC0345}" destId="{5D132BC3-D01C-4422-9DB8-28DBB2C103E5}" srcOrd="2" destOrd="0" presId="urn:microsoft.com/office/officeart/2018/2/layout/IconVerticalSolidList"/>
    <dgm:cxn modelId="{69C74A09-2AA4-48C5-84A1-C8494FF912A9}" type="presParOf" srcId="{575ED620-ED11-47F7-BB74-C7F604EC0345}" destId="{D63BC380-2323-4F84-8791-FB9C07E1634F}" srcOrd="3" destOrd="0" presId="urn:microsoft.com/office/officeart/2018/2/layout/IconVerticalSolidList"/>
  </dgm:cxnLst>
  <dgm:bg/>
  <dgm:whole>
    <a:ln>
      <a:solidFill>
        <a:schemeClr val="accent1">
          <a:lumMod val="20000"/>
          <a:lumOff val="80000"/>
        </a:schemeClr>
      </a:solidFill>
    </a:ln>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6760DD-1688-4249-BE35-114342788C83}"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A9F2585-28B8-4D44-8053-9445FEA9B473}">
      <dgm:prSet custT="1"/>
      <dgm:spPr/>
      <dgm:t>
        <a:bodyPr/>
        <a:lstStyle/>
        <a:p>
          <a:r>
            <a:rPr lang="en-US" sz="2400" dirty="0"/>
            <a:t>Collected dataset - Kidney CT Scan images of 300 patients</a:t>
          </a:r>
        </a:p>
      </dgm:t>
    </dgm:pt>
    <dgm:pt modelId="{254A632B-9315-46C5-A06E-1E74BB5269BE}" type="parTrans" cxnId="{6A7469CB-A688-4B5C-899A-11FF788F4D68}">
      <dgm:prSet/>
      <dgm:spPr/>
      <dgm:t>
        <a:bodyPr/>
        <a:lstStyle/>
        <a:p>
          <a:endParaRPr lang="en-US"/>
        </a:p>
      </dgm:t>
    </dgm:pt>
    <dgm:pt modelId="{6699D67A-A655-4BF7-A8E5-4AA17E1B0D31}" type="sibTrans" cxnId="{6A7469CB-A688-4B5C-899A-11FF788F4D68}">
      <dgm:prSet/>
      <dgm:spPr/>
      <dgm:t>
        <a:bodyPr/>
        <a:lstStyle/>
        <a:p>
          <a:endParaRPr lang="en-US"/>
        </a:p>
      </dgm:t>
    </dgm:pt>
    <dgm:pt modelId="{A53C7A71-360E-4157-8E60-7AE96DF0B2AA}">
      <dgm:prSet custT="1"/>
      <dgm:spPr/>
      <dgm:t>
        <a:bodyPr/>
        <a:lstStyle/>
        <a:p>
          <a:r>
            <a:rPr lang="en-US" sz="2400" dirty="0"/>
            <a:t>Converted 3D scans to 2D images </a:t>
          </a:r>
        </a:p>
      </dgm:t>
    </dgm:pt>
    <dgm:pt modelId="{130AFA1E-8030-4163-84DB-4DE80FFB73FF}" type="parTrans" cxnId="{BAC82B57-8213-45A1-B9F4-83EE376FDB76}">
      <dgm:prSet/>
      <dgm:spPr/>
      <dgm:t>
        <a:bodyPr/>
        <a:lstStyle/>
        <a:p>
          <a:endParaRPr lang="en-US"/>
        </a:p>
      </dgm:t>
    </dgm:pt>
    <dgm:pt modelId="{12D71FB1-1671-4B67-9629-373D8A74A8E2}" type="sibTrans" cxnId="{BAC82B57-8213-45A1-B9F4-83EE376FDB76}">
      <dgm:prSet/>
      <dgm:spPr/>
      <dgm:t>
        <a:bodyPr/>
        <a:lstStyle/>
        <a:p>
          <a:endParaRPr lang="en-US"/>
        </a:p>
      </dgm:t>
    </dgm:pt>
    <dgm:pt modelId="{D14E91AB-4D97-44EB-9558-0FC2EC561B10}" type="pres">
      <dgm:prSet presAssocID="{A36760DD-1688-4249-BE35-114342788C83}" presName="hierChild1" presStyleCnt="0">
        <dgm:presLayoutVars>
          <dgm:chPref val="1"/>
          <dgm:dir/>
          <dgm:animOne val="branch"/>
          <dgm:animLvl val="lvl"/>
          <dgm:resizeHandles/>
        </dgm:presLayoutVars>
      </dgm:prSet>
      <dgm:spPr/>
    </dgm:pt>
    <dgm:pt modelId="{A86B5364-D3E4-40A6-B4A2-D7070A2A63C2}" type="pres">
      <dgm:prSet presAssocID="{6A9F2585-28B8-4D44-8053-9445FEA9B473}" presName="hierRoot1" presStyleCnt="0"/>
      <dgm:spPr/>
    </dgm:pt>
    <dgm:pt modelId="{E7FF26EE-63FB-49B0-8107-B40063C01C18}" type="pres">
      <dgm:prSet presAssocID="{6A9F2585-28B8-4D44-8053-9445FEA9B473}" presName="composite" presStyleCnt="0"/>
      <dgm:spPr/>
    </dgm:pt>
    <dgm:pt modelId="{39738D44-59D2-4105-84C2-703AB6F9733D}" type="pres">
      <dgm:prSet presAssocID="{6A9F2585-28B8-4D44-8053-9445FEA9B473}" presName="background" presStyleLbl="node0" presStyleIdx="0" presStyleCnt="2"/>
      <dgm:spPr>
        <a:solidFill>
          <a:schemeClr val="accent2"/>
        </a:solidFill>
      </dgm:spPr>
    </dgm:pt>
    <dgm:pt modelId="{65BCD410-EDC0-4085-B5D7-FB1F669676AD}" type="pres">
      <dgm:prSet presAssocID="{6A9F2585-28B8-4D44-8053-9445FEA9B473}" presName="text" presStyleLbl="fgAcc0" presStyleIdx="0" presStyleCnt="2">
        <dgm:presLayoutVars>
          <dgm:chPref val="3"/>
        </dgm:presLayoutVars>
      </dgm:prSet>
      <dgm:spPr/>
    </dgm:pt>
    <dgm:pt modelId="{AE69A8FE-D329-4715-8AB9-AA871516161F}" type="pres">
      <dgm:prSet presAssocID="{6A9F2585-28B8-4D44-8053-9445FEA9B473}" presName="hierChild2" presStyleCnt="0"/>
      <dgm:spPr/>
    </dgm:pt>
    <dgm:pt modelId="{17AD84DB-BC1E-4762-9D73-440688D216E8}" type="pres">
      <dgm:prSet presAssocID="{A53C7A71-360E-4157-8E60-7AE96DF0B2AA}" presName="hierRoot1" presStyleCnt="0"/>
      <dgm:spPr/>
    </dgm:pt>
    <dgm:pt modelId="{CC0A24FA-1D3B-41C4-B5EF-B56FB415A3CF}" type="pres">
      <dgm:prSet presAssocID="{A53C7A71-360E-4157-8E60-7AE96DF0B2AA}" presName="composite" presStyleCnt="0"/>
      <dgm:spPr/>
    </dgm:pt>
    <dgm:pt modelId="{AA76217C-008D-4498-9114-6079A977DDE8}" type="pres">
      <dgm:prSet presAssocID="{A53C7A71-360E-4157-8E60-7AE96DF0B2AA}" presName="background" presStyleLbl="node0" presStyleIdx="1" presStyleCnt="2"/>
      <dgm:spPr>
        <a:solidFill>
          <a:schemeClr val="accent2"/>
        </a:solidFill>
      </dgm:spPr>
    </dgm:pt>
    <dgm:pt modelId="{4AE9BE38-994B-408D-A32A-0AAF7C256DAB}" type="pres">
      <dgm:prSet presAssocID="{A53C7A71-360E-4157-8E60-7AE96DF0B2AA}" presName="text" presStyleLbl="fgAcc0" presStyleIdx="1" presStyleCnt="2" custLinFactNeighborX="-1143" custLinFactNeighborY="-2999">
        <dgm:presLayoutVars>
          <dgm:chPref val="3"/>
        </dgm:presLayoutVars>
      </dgm:prSet>
      <dgm:spPr/>
    </dgm:pt>
    <dgm:pt modelId="{5FAD8952-834A-4BC5-8040-6E0338627B7B}" type="pres">
      <dgm:prSet presAssocID="{A53C7A71-360E-4157-8E60-7AE96DF0B2AA}" presName="hierChild2" presStyleCnt="0"/>
      <dgm:spPr/>
    </dgm:pt>
  </dgm:ptLst>
  <dgm:cxnLst>
    <dgm:cxn modelId="{E93F9206-E96C-4AA5-8F33-3E4D69E362B5}" type="presOf" srcId="{6A9F2585-28B8-4D44-8053-9445FEA9B473}" destId="{65BCD410-EDC0-4085-B5D7-FB1F669676AD}" srcOrd="0" destOrd="0" presId="urn:microsoft.com/office/officeart/2005/8/layout/hierarchy1"/>
    <dgm:cxn modelId="{BAC82B57-8213-45A1-B9F4-83EE376FDB76}" srcId="{A36760DD-1688-4249-BE35-114342788C83}" destId="{A53C7A71-360E-4157-8E60-7AE96DF0B2AA}" srcOrd="1" destOrd="0" parTransId="{130AFA1E-8030-4163-84DB-4DE80FFB73FF}" sibTransId="{12D71FB1-1671-4B67-9629-373D8A74A8E2}"/>
    <dgm:cxn modelId="{6A7469CB-A688-4B5C-899A-11FF788F4D68}" srcId="{A36760DD-1688-4249-BE35-114342788C83}" destId="{6A9F2585-28B8-4D44-8053-9445FEA9B473}" srcOrd="0" destOrd="0" parTransId="{254A632B-9315-46C5-A06E-1E74BB5269BE}" sibTransId="{6699D67A-A655-4BF7-A8E5-4AA17E1B0D31}"/>
    <dgm:cxn modelId="{B5E372E3-19B1-4289-BED9-638D9578B8F3}" type="presOf" srcId="{A36760DD-1688-4249-BE35-114342788C83}" destId="{D14E91AB-4D97-44EB-9558-0FC2EC561B10}" srcOrd="0" destOrd="0" presId="urn:microsoft.com/office/officeart/2005/8/layout/hierarchy1"/>
    <dgm:cxn modelId="{98AF73F2-A004-4E71-8065-7E455E673CAA}" type="presOf" srcId="{A53C7A71-360E-4157-8E60-7AE96DF0B2AA}" destId="{4AE9BE38-994B-408D-A32A-0AAF7C256DAB}" srcOrd="0" destOrd="0" presId="urn:microsoft.com/office/officeart/2005/8/layout/hierarchy1"/>
    <dgm:cxn modelId="{5EA84082-997E-49DB-B595-02886008D45F}" type="presParOf" srcId="{D14E91AB-4D97-44EB-9558-0FC2EC561B10}" destId="{A86B5364-D3E4-40A6-B4A2-D7070A2A63C2}" srcOrd="0" destOrd="0" presId="urn:microsoft.com/office/officeart/2005/8/layout/hierarchy1"/>
    <dgm:cxn modelId="{8334EAE6-9403-40E1-8D12-70487AFBBF8F}" type="presParOf" srcId="{A86B5364-D3E4-40A6-B4A2-D7070A2A63C2}" destId="{E7FF26EE-63FB-49B0-8107-B40063C01C18}" srcOrd="0" destOrd="0" presId="urn:microsoft.com/office/officeart/2005/8/layout/hierarchy1"/>
    <dgm:cxn modelId="{6F13DAA9-1677-48B8-9F8B-C96E06DB2F3A}" type="presParOf" srcId="{E7FF26EE-63FB-49B0-8107-B40063C01C18}" destId="{39738D44-59D2-4105-84C2-703AB6F9733D}" srcOrd="0" destOrd="0" presId="urn:microsoft.com/office/officeart/2005/8/layout/hierarchy1"/>
    <dgm:cxn modelId="{88C2B478-3C49-4F80-89E4-DAFFA2F40331}" type="presParOf" srcId="{E7FF26EE-63FB-49B0-8107-B40063C01C18}" destId="{65BCD410-EDC0-4085-B5D7-FB1F669676AD}" srcOrd="1" destOrd="0" presId="urn:microsoft.com/office/officeart/2005/8/layout/hierarchy1"/>
    <dgm:cxn modelId="{6CD381CA-FC80-4D58-AD50-A0B1E8618005}" type="presParOf" srcId="{A86B5364-D3E4-40A6-B4A2-D7070A2A63C2}" destId="{AE69A8FE-D329-4715-8AB9-AA871516161F}" srcOrd="1" destOrd="0" presId="urn:microsoft.com/office/officeart/2005/8/layout/hierarchy1"/>
    <dgm:cxn modelId="{0748604D-FC3D-466A-BE5E-7D908C68B0BA}" type="presParOf" srcId="{D14E91AB-4D97-44EB-9558-0FC2EC561B10}" destId="{17AD84DB-BC1E-4762-9D73-440688D216E8}" srcOrd="1" destOrd="0" presId="urn:microsoft.com/office/officeart/2005/8/layout/hierarchy1"/>
    <dgm:cxn modelId="{BD7B4980-B09D-43FD-93DA-B904CD6750A2}" type="presParOf" srcId="{17AD84DB-BC1E-4762-9D73-440688D216E8}" destId="{CC0A24FA-1D3B-41C4-B5EF-B56FB415A3CF}" srcOrd="0" destOrd="0" presId="urn:microsoft.com/office/officeart/2005/8/layout/hierarchy1"/>
    <dgm:cxn modelId="{AF40EBDC-F869-4D2A-B926-550C8E47BF38}" type="presParOf" srcId="{CC0A24FA-1D3B-41C4-B5EF-B56FB415A3CF}" destId="{AA76217C-008D-4498-9114-6079A977DDE8}" srcOrd="0" destOrd="0" presId="urn:microsoft.com/office/officeart/2005/8/layout/hierarchy1"/>
    <dgm:cxn modelId="{CE58CF0B-86F8-475B-82B2-81F9F7F56F9A}" type="presParOf" srcId="{CC0A24FA-1D3B-41C4-B5EF-B56FB415A3CF}" destId="{4AE9BE38-994B-408D-A32A-0AAF7C256DAB}" srcOrd="1" destOrd="0" presId="urn:microsoft.com/office/officeart/2005/8/layout/hierarchy1"/>
    <dgm:cxn modelId="{3FADB2B4-8B00-440A-88EF-B34309197B54}" type="presParOf" srcId="{17AD84DB-BC1E-4762-9D73-440688D216E8}" destId="{5FAD8952-834A-4BC5-8040-6E0338627B7B}"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CFFB8A-26C1-4485-8FB0-5C02063E3E9D}" type="doc">
      <dgm:prSet loTypeId="urn:microsoft.com/office/officeart/2005/8/layout/vList2" loCatId="list" qsTypeId="urn:microsoft.com/office/officeart/2005/8/quickstyle/simple3" qsCatId="simple" csTypeId="urn:microsoft.com/office/officeart/2005/8/colors/accent1_2" csCatId="accent1" phldr="1"/>
      <dgm:spPr>
        <a:scene3d>
          <a:camera prst="orthographicFront">
            <a:rot lat="0" lon="0" rev="0"/>
          </a:camera>
          <a:lightRig rig="contrasting" dir="t">
            <a:rot lat="0" lon="0" rev="7800000"/>
          </a:lightRig>
        </a:scene3d>
      </dgm:spPr>
      <dgm:t>
        <a:bodyPr/>
        <a:lstStyle/>
        <a:p>
          <a:endParaRPr lang="en-US"/>
        </a:p>
      </dgm:t>
    </dgm:pt>
    <dgm:pt modelId="{20113A5B-B470-4B96-B093-7FB81DE050C0}">
      <dgm:prSet/>
      <dgm:spPr>
        <a:ln>
          <a:solidFill>
            <a:srgbClr val="FCEBD8"/>
          </a:solidFill>
        </a:ln>
        <a:effectLst/>
        <a:sp3d>
          <a:bevelT w="139700" h="139700"/>
        </a:sp3d>
      </dgm:spPr>
      <dgm:t>
        <a:bodyPr/>
        <a:lstStyle/>
        <a:p>
          <a:r>
            <a:rPr lang="en-US" dirty="0"/>
            <a:t>Encoder – produces “new features” representation from “old features”</a:t>
          </a:r>
        </a:p>
      </dgm:t>
    </dgm:pt>
    <dgm:pt modelId="{83334AFD-04EA-428F-8DCE-16BD78490DEC}" type="parTrans" cxnId="{E689C2B4-AF88-4D3D-86BC-88081420C0BA}">
      <dgm:prSet/>
      <dgm:spPr/>
      <dgm:t>
        <a:bodyPr/>
        <a:lstStyle/>
        <a:p>
          <a:endParaRPr lang="en-US"/>
        </a:p>
      </dgm:t>
    </dgm:pt>
    <dgm:pt modelId="{7076C09D-B5AB-4D6F-9883-1C18E1371AEB}" type="sibTrans" cxnId="{E689C2B4-AF88-4D3D-86BC-88081420C0BA}">
      <dgm:prSet/>
      <dgm:spPr/>
      <dgm:t>
        <a:bodyPr/>
        <a:lstStyle/>
        <a:p>
          <a:endParaRPr lang="en-US"/>
        </a:p>
      </dgm:t>
    </dgm:pt>
    <dgm:pt modelId="{B84F2AC1-D042-4A79-A63D-34217AF13A8E}">
      <dgm:prSet/>
      <dgm:spPr>
        <a:ln>
          <a:noFill/>
        </a:ln>
        <a:effectLst/>
        <a:sp3d>
          <a:bevelT w="139700" h="139700"/>
        </a:sp3d>
      </dgm:spPr>
      <dgm:t>
        <a:bodyPr/>
        <a:lstStyle/>
        <a:p>
          <a:r>
            <a:rPr lang="en-US"/>
            <a:t>Decoder – reverse of encoder</a:t>
          </a:r>
        </a:p>
      </dgm:t>
    </dgm:pt>
    <dgm:pt modelId="{8C77156B-ED2C-4FD6-BE36-111F645EA7EE}" type="parTrans" cxnId="{814BC57F-DCBE-4352-B96A-FF3BB75184D5}">
      <dgm:prSet/>
      <dgm:spPr/>
      <dgm:t>
        <a:bodyPr/>
        <a:lstStyle/>
        <a:p>
          <a:endParaRPr lang="en-US"/>
        </a:p>
      </dgm:t>
    </dgm:pt>
    <dgm:pt modelId="{413E3A2E-6AC3-4814-8FAF-CD71293F8F0D}" type="sibTrans" cxnId="{814BC57F-DCBE-4352-B96A-FF3BB75184D5}">
      <dgm:prSet/>
      <dgm:spPr/>
      <dgm:t>
        <a:bodyPr/>
        <a:lstStyle/>
        <a:p>
          <a:endParaRPr lang="en-US"/>
        </a:p>
      </dgm:t>
    </dgm:pt>
    <dgm:pt modelId="{D5FDFF2A-CCC9-4DFF-8226-01EADBC25698}">
      <dgm:prSet/>
      <dgm:spPr>
        <a:ln>
          <a:noFill/>
        </a:ln>
        <a:effectLst/>
        <a:sp3d>
          <a:bevelT w="139700" h="139700"/>
        </a:sp3d>
      </dgm:spPr>
      <dgm:t>
        <a:bodyPr/>
        <a:lstStyle/>
        <a:p>
          <a:r>
            <a:rPr lang="en-US" dirty="0"/>
            <a:t>Mean and Variance - avoid overfitting</a:t>
          </a:r>
        </a:p>
      </dgm:t>
    </dgm:pt>
    <dgm:pt modelId="{040B22C5-0126-443A-8D9C-561805F2B52F}" type="parTrans" cxnId="{9DFE1F99-981C-4447-A23E-F3845009AD2F}">
      <dgm:prSet/>
      <dgm:spPr/>
      <dgm:t>
        <a:bodyPr/>
        <a:lstStyle/>
        <a:p>
          <a:endParaRPr lang="en-US"/>
        </a:p>
      </dgm:t>
    </dgm:pt>
    <dgm:pt modelId="{D352B9C1-EFEC-4960-AB96-B9AE910682B5}" type="sibTrans" cxnId="{9DFE1F99-981C-4447-A23E-F3845009AD2F}">
      <dgm:prSet/>
      <dgm:spPr/>
      <dgm:t>
        <a:bodyPr/>
        <a:lstStyle/>
        <a:p>
          <a:endParaRPr lang="en-US"/>
        </a:p>
      </dgm:t>
    </dgm:pt>
    <dgm:pt modelId="{00485EFE-1137-48DB-9AD7-EBE4444CF9B4}">
      <dgm:prSet/>
      <dgm:spPr>
        <a:ln>
          <a:noFill/>
        </a:ln>
        <a:effectLst/>
        <a:sp3d>
          <a:bevelT w="139700" h="139700"/>
        </a:sp3d>
      </dgm:spPr>
      <dgm:t>
        <a:bodyPr/>
        <a:lstStyle/>
        <a:p>
          <a:r>
            <a:rPr lang="en-US"/>
            <a:t>X – Sample pairs of source and target</a:t>
          </a:r>
        </a:p>
      </dgm:t>
    </dgm:pt>
    <dgm:pt modelId="{5F834A3F-C5AB-4260-BA3E-7C10C602FC23}" type="parTrans" cxnId="{026A3050-D809-4F22-8A99-7BDE7954A64F}">
      <dgm:prSet/>
      <dgm:spPr/>
      <dgm:t>
        <a:bodyPr/>
        <a:lstStyle/>
        <a:p>
          <a:endParaRPr lang="en-US"/>
        </a:p>
      </dgm:t>
    </dgm:pt>
    <dgm:pt modelId="{7386A67E-8E0C-48B6-BBF7-A84C32A593A4}" type="sibTrans" cxnId="{026A3050-D809-4F22-8A99-7BDE7954A64F}">
      <dgm:prSet/>
      <dgm:spPr/>
      <dgm:t>
        <a:bodyPr/>
        <a:lstStyle/>
        <a:p>
          <a:endParaRPr lang="en-US"/>
        </a:p>
      </dgm:t>
    </dgm:pt>
    <dgm:pt modelId="{21BD805A-A5D4-44F5-89FB-234B8CFF5407}">
      <dgm:prSet/>
      <dgm:spPr>
        <a:ln>
          <a:noFill/>
        </a:ln>
        <a:effectLst/>
        <a:sp3d>
          <a:bevelT w="139700" h="139700"/>
        </a:sp3d>
      </dgm:spPr>
      <dgm:t>
        <a:bodyPr/>
        <a:lstStyle/>
        <a:p>
          <a:r>
            <a:rPr lang="en-US"/>
            <a:t>Z- Learned transformation</a:t>
          </a:r>
        </a:p>
      </dgm:t>
    </dgm:pt>
    <dgm:pt modelId="{36E802FB-C8C9-4846-B717-A1EA973D9723}" type="parTrans" cxnId="{AC20EACF-1969-4F3B-918D-C469415F966C}">
      <dgm:prSet/>
      <dgm:spPr/>
      <dgm:t>
        <a:bodyPr/>
        <a:lstStyle/>
        <a:p>
          <a:endParaRPr lang="en-US"/>
        </a:p>
      </dgm:t>
    </dgm:pt>
    <dgm:pt modelId="{E75077D9-BB66-40B6-8393-CFA70C1FA4B9}" type="sibTrans" cxnId="{AC20EACF-1969-4F3B-918D-C469415F966C}">
      <dgm:prSet/>
      <dgm:spPr/>
      <dgm:t>
        <a:bodyPr/>
        <a:lstStyle/>
        <a:p>
          <a:endParaRPr lang="en-US"/>
        </a:p>
      </dgm:t>
    </dgm:pt>
    <dgm:pt modelId="{7120A3A5-BB55-4582-B123-3E7185C32D1B}">
      <dgm:prSet/>
      <dgm:spPr>
        <a:ln>
          <a:noFill/>
        </a:ln>
        <a:effectLst/>
        <a:scene3d>
          <a:camera prst="orthographicFront">
            <a:rot lat="0" lon="0" rev="0"/>
          </a:camera>
          <a:lightRig rig="contrasting" dir="t">
            <a:rot lat="0" lon="0" rev="7800000"/>
          </a:lightRig>
        </a:scene3d>
        <a:sp3d>
          <a:bevelT w="139700" h="139700"/>
        </a:sp3d>
      </dgm:spPr>
      <dgm:t>
        <a:bodyPr/>
        <a:lstStyle/>
        <a:p>
          <a:r>
            <a:rPr lang="en-US"/>
            <a:t>X’ – Transformed image</a:t>
          </a:r>
        </a:p>
      </dgm:t>
    </dgm:pt>
    <dgm:pt modelId="{335888A3-B90A-4876-B5AD-5183CC0BD053}" type="parTrans" cxnId="{D2B86D51-89D8-452C-AEE6-0DE1EFA3BB80}">
      <dgm:prSet/>
      <dgm:spPr/>
      <dgm:t>
        <a:bodyPr/>
        <a:lstStyle/>
        <a:p>
          <a:endParaRPr lang="en-US"/>
        </a:p>
      </dgm:t>
    </dgm:pt>
    <dgm:pt modelId="{2392A94C-40CA-4648-9487-1B3B27B70386}" type="sibTrans" cxnId="{D2B86D51-89D8-452C-AEE6-0DE1EFA3BB80}">
      <dgm:prSet/>
      <dgm:spPr/>
      <dgm:t>
        <a:bodyPr/>
        <a:lstStyle/>
        <a:p>
          <a:endParaRPr lang="en-US"/>
        </a:p>
      </dgm:t>
    </dgm:pt>
    <dgm:pt modelId="{C46A137E-CF92-4BAE-A5DB-E3B5BF40C646}" type="pres">
      <dgm:prSet presAssocID="{FECFFB8A-26C1-4485-8FB0-5C02063E3E9D}" presName="linear" presStyleCnt="0">
        <dgm:presLayoutVars>
          <dgm:animLvl val="lvl"/>
          <dgm:resizeHandles val="exact"/>
        </dgm:presLayoutVars>
      </dgm:prSet>
      <dgm:spPr/>
    </dgm:pt>
    <dgm:pt modelId="{F9D61249-6393-4A32-A70F-A6F44BDD709D}" type="pres">
      <dgm:prSet presAssocID="{20113A5B-B470-4B96-B093-7FB81DE050C0}" presName="parentText" presStyleLbl="node1" presStyleIdx="0" presStyleCnt="6">
        <dgm:presLayoutVars>
          <dgm:chMax val="0"/>
          <dgm:bulletEnabled val="1"/>
        </dgm:presLayoutVars>
      </dgm:prSet>
      <dgm:spPr/>
    </dgm:pt>
    <dgm:pt modelId="{217A7AEA-1DB3-4E66-AB27-23200484B779}" type="pres">
      <dgm:prSet presAssocID="{7076C09D-B5AB-4D6F-9883-1C18E1371AEB}" presName="spacer" presStyleCnt="0"/>
      <dgm:spPr>
        <a:ln>
          <a:noFill/>
        </a:ln>
        <a:effectLst>
          <a:outerShdw blurRad="149987" dist="250190" dir="8460000" algn="ctr">
            <a:srgbClr val="000000">
              <a:alpha val="28000"/>
            </a:srgbClr>
          </a:outerShdw>
        </a:effectLst>
        <a:sp3d prstMaterial="metal">
          <a:bevelT w="88900" h="88900"/>
        </a:sp3d>
      </dgm:spPr>
    </dgm:pt>
    <dgm:pt modelId="{4F32CE4C-D06D-42D1-B932-896CFE63052E}" type="pres">
      <dgm:prSet presAssocID="{B84F2AC1-D042-4A79-A63D-34217AF13A8E}" presName="parentText" presStyleLbl="node1" presStyleIdx="1" presStyleCnt="6">
        <dgm:presLayoutVars>
          <dgm:chMax val="0"/>
          <dgm:bulletEnabled val="1"/>
        </dgm:presLayoutVars>
      </dgm:prSet>
      <dgm:spPr/>
    </dgm:pt>
    <dgm:pt modelId="{E68888AC-B55F-4680-944F-D31034589C27}" type="pres">
      <dgm:prSet presAssocID="{413E3A2E-6AC3-4814-8FAF-CD71293F8F0D}" presName="spacer" presStyleCnt="0"/>
      <dgm:spPr>
        <a:ln>
          <a:noFill/>
        </a:ln>
        <a:effectLst>
          <a:outerShdw blurRad="149987" dist="250190" dir="8460000" algn="ctr">
            <a:srgbClr val="000000">
              <a:alpha val="28000"/>
            </a:srgbClr>
          </a:outerShdw>
        </a:effectLst>
        <a:sp3d prstMaterial="metal">
          <a:bevelT w="88900" h="88900"/>
        </a:sp3d>
      </dgm:spPr>
    </dgm:pt>
    <dgm:pt modelId="{5E06D9FF-B772-43EF-A3F5-65A5C119E28B}" type="pres">
      <dgm:prSet presAssocID="{D5FDFF2A-CCC9-4DFF-8226-01EADBC25698}" presName="parentText" presStyleLbl="node1" presStyleIdx="2" presStyleCnt="6" custScaleY="107114" custLinFactNeighborX="331">
        <dgm:presLayoutVars>
          <dgm:chMax val="0"/>
          <dgm:bulletEnabled val="1"/>
        </dgm:presLayoutVars>
      </dgm:prSet>
      <dgm:spPr/>
    </dgm:pt>
    <dgm:pt modelId="{F8587B5A-C197-4593-A5E9-9B8EFFAC6075}" type="pres">
      <dgm:prSet presAssocID="{D352B9C1-EFEC-4960-AB96-B9AE910682B5}" presName="spacer" presStyleCnt="0"/>
      <dgm:spPr>
        <a:ln>
          <a:noFill/>
        </a:ln>
        <a:effectLst>
          <a:outerShdw blurRad="149987" dist="250190" dir="8460000" algn="ctr">
            <a:srgbClr val="000000">
              <a:alpha val="28000"/>
            </a:srgbClr>
          </a:outerShdw>
        </a:effectLst>
        <a:sp3d prstMaterial="metal">
          <a:bevelT w="88900" h="88900"/>
        </a:sp3d>
      </dgm:spPr>
    </dgm:pt>
    <dgm:pt modelId="{5147B074-7E12-4939-B1F8-5C22728EACC8}" type="pres">
      <dgm:prSet presAssocID="{00485EFE-1137-48DB-9AD7-EBE4444CF9B4}" presName="parentText" presStyleLbl="node1" presStyleIdx="3" presStyleCnt="6">
        <dgm:presLayoutVars>
          <dgm:chMax val="0"/>
          <dgm:bulletEnabled val="1"/>
        </dgm:presLayoutVars>
      </dgm:prSet>
      <dgm:spPr/>
    </dgm:pt>
    <dgm:pt modelId="{4B52F5CA-6D0F-49F8-9611-A359F6328264}" type="pres">
      <dgm:prSet presAssocID="{7386A67E-8E0C-48B6-BBF7-A84C32A593A4}" presName="spacer" presStyleCnt="0"/>
      <dgm:spPr>
        <a:ln>
          <a:noFill/>
        </a:ln>
        <a:effectLst>
          <a:outerShdw blurRad="149987" dist="250190" dir="8460000" algn="ctr">
            <a:srgbClr val="000000">
              <a:alpha val="28000"/>
            </a:srgbClr>
          </a:outerShdw>
        </a:effectLst>
        <a:sp3d prstMaterial="metal">
          <a:bevelT w="88900" h="88900"/>
        </a:sp3d>
      </dgm:spPr>
    </dgm:pt>
    <dgm:pt modelId="{A9F4671F-C06C-46E7-B2A1-80EFD8325911}" type="pres">
      <dgm:prSet presAssocID="{21BD805A-A5D4-44F5-89FB-234B8CFF5407}" presName="parentText" presStyleLbl="node1" presStyleIdx="4" presStyleCnt="6">
        <dgm:presLayoutVars>
          <dgm:chMax val="0"/>
          <dgm:bulletEnabled val="1"/>
        </dgm:presLayoutVars>
      </dgm:prSet>
      <dgm:spPr/>
    </dgm:pt>
    <dgm:pt modelId="{A4FDFD43-4FF7-4434-86FF-62BD0EF7ABBC}" type="pres">
      <dgm:prSet presAssocID="{E75077D9-BB66-40B6-8393-CFA70C1FA4B9}" presName="spacer" presStyleCnt="0"/>
      <dgm:spPr>
        <a:ln>
          <a:noFill/>
        </a:ln>
        <a:effectLst>
          <a:outerShdw blurRad="149987" dist="250190" dir="8460000" algn="ctr">
            <a:srgbClr val="000000">
              <a:alpha val="28000"/>
            </a:srgbClr>
          </a:outerShdw>
        </a:effectLst>
        <a:sp3d prstMaterial="metal">
          <a:bevelT w="88900" h="88900"/>
        </a:sp3d>
      </dgm:spPr>
    </dgm:pt>
    <dgm:pt modelId="{D8FED6F4-2093-4CB1-96E8-62D189DF44A7}" type="pres">
      <dgm:prSet presAssocID="{7120A3A5-BB55-4582-B123-3E7185C32D1B}" presName="parentText" presStyleLbl="node1" presStyleIdx="5" presStyleCnt="6">
        <dgm:presLayoutVars>
          <dgm:chMax val="0"/>
          <dgm:bulletEnabled val="1"/>
        </dgm:presLayoutVars>
      </dgm:prSet>
      <dgm:spPr/>
    </dgm:pt>
  </dgm:ptLst>
  <dgm:cxnLst>
    <dgm:cxn modelId="{BD53CE1A-83E9-47B6-BD82-915DB59180FB}" type="presOf" srcId="{D5FDFF2A-CCC9-4DFF-8226-01EADBC25698}" destId="{5E06D9FF-B772-43EF-A3F5-65A5C119E28B}" srcOrd="0" destOrd="0" presId="urn:microsoft.com/office/officeart/2005/8/layout/vList2"/>
    <dgm:cxn modelId="{E655651C-854B-4C25-93EA-218A594B4312}" type="presOf" srcId="{00485EFE-1137-48DB-9AD7-EBE4444CF9B4}" destId="{5147B074-7E12-4939-B1F8-5C22728EACC8}" srcOrd="0" destOrd="0" presId="urn:microsoft.com/office/officeart/2005/8/layout/vList2"/>
    <dgm:cxn modelId="{8D752C5E-C4C7-4927-A221-E10DD675A50E}" type="presOf" srcId="{7120A3A5-BB55-4582-B123-3E7185C32D1B}" destId="{D8FED6F4-2093-4CB1-96E8-62D189DF44A7}" srcOrd="0" destOrd="0" presId="urn:microsoft.com/office/officeart/2005/8/layout/vList2"/>
    <dgm:cxn modelId="{96F7EE5E-61FE-4253-BB09-C589E793ACC4}" type="presOf" srcId="{21BD805A-A5D4-44F5-89FB-234B8CFF5407}" destId="{A9F4671F-C06C-46E7-B2A1-80EFD8325911}" srcOrd="0" destOrd="0" presId="urn:microsoft.com/office/officeart/2005/8/layout/vList2"/>
    <dgm:cxn modelId="{026A3050-D809-4F22-8A99-7BDE7954A64F}" srcId="{FECFFB8A-26C1-4485-8FB0-5C02063E3E9D}" destId="{00485EFE-1137-48DB-9AD7-EBE4444CF9B4}" srcOrd="3" destOrd="0" parTransId="{5F834A3F-C5AB-4260-BA3E-7C10C602FC23}" sibTransId="{7386A67E-8E0C-48B6-BBF7-A84C32A593A4}"/>
    <dgm:cxn modelId="{D2B86D51-89D8-452C-AEE6-0DE1EFA3BB80}" srcId="{FECFFB8A-26C1-4485-8FB0-5C02063E3E9D}" destId="{7120A3A5-BB55-4582-B123-3E7185C32D1B}" srcOrd="5" destOrd="0" parTransId="{335888A3-B90A-4876-B5AD-5183CC0BD053}" sibTransId="{2392A94C-40CA-4648-9487-1B3B27B70386}"/>
    <dgm:cxn modelId="{814BC57F-DCBE-4352-B96A-FF3BB75184D5}" srcId="{FECFFB8A-26C1-4485-8FB0-5C02063E3E9D}" destId="{B84F2AC1-D042-4A79-A63D-34217AF13A8E}" srcOrd="1" destOrd="0" parTransId="{8C77156B-ED2C-4FD6-BE36-111F645EA7EE}" sibTransId="{413E3A2E-6AC3-4814-8FAF-CD71293F8F0D}"/>
    <dgm:cxn modelId="{9DFE1F99-981C-4447-A23E-F3845009AD2F}" srcId="{FECFFB8A-26C1-4485-8FB0-5C02063E3E9D}" destId="{D5FDFF2A-CCC9-4DFF-8226-01EADBC25698}" srcOrd="2" destOrd="0" parTransId="{040B22C5-0126-443A-8D9C-561805F2B52F}" sibTransId="{D352B9C1-EFEC-4960-AB96-B9AE910682B5}"/>
    <dgm:cxn modelId="{73CFFAAE-1BBF-40BD-B50B-7B404F713651}" type="presOf" srcId="{FECFFB8A-26C1-4485-8FB0-5C02063E3E9D}" destId="{C46A137E-CF92-4BAE-A5DB-E3B5BF40C646}" srcOrd="0" destOrd="0" presId="urn:microsoft.com/office/officeart/2005/8/layout/vList2"/>
    <dgm:cxn modelId="{E689C2B4-AF88-4D3D-86BC-88081420C0BA}" srcId="{FECFFB8A-26C1-4485-8FB0-5C02063E3E9D}" destId="{20113A5B-B470-4B96-B093-7FB81DE050C0}" srcOrd="0" destOrd="0" parTransId="{83334AFD-04EA-428F-8DCE-16BD78490DEC}" sibTransId="{7076C09D-B5AB-4D6F-9883-1C18E1371AEB}"/>
    <dgm:cxn modelId="{AC20EACF-1969-4F3B-918D-C469415F966C}" srcId="{FECFFB8A-26C1-4485-8FB0-5C02063E3E9D}" destId="{21BD805A-A5D4-44F5-89FB-234B8CFF5407}" srcOrd="4" destOrd="0" parTransId="{36E802FB-C8C9-4846-B717-A1EA973D9723}" sibTransId="{E75077D9-BB66-40B6-8393-CFA70C1FA4B9}"/>
    <dgm:cxn modelId="{42E1CDDE-18FB-48D5-A078-A1F37B38DEFD}" type="presOf" srcId="{B84F2AC1-D042-4A79-A63D-34217AF13A8E}" destId="{4F32CE4C-D06D-42D1-B932-896CFE63052E}" srcOrd="0" destOrd="0" presId="urn:microsoft.com/office/officeart/2005/8/layout/vList2"/>
    <dgm:cxn modelId="{FD1F45FE-EF6E-491F-A88E-7EEBE36B21AC}" type="presOf" srcId="{20113A5B-B470-4B96-B093-7FB81DE050C0}" destId="{F9D61249-6393-4A32-A70F-A6F44BDD709D}" srcOrd="0" destOrd="0" presId="urn:microsoft.com/office/officeart/2005/8/layout/vList2"/>
    <dgm:cxn modelId="{CE87C00F-DDA5-4F01-A101-3BC8BAFDB2A7}" type="presParOf" srcId="{C46A137E-CF92-4BAE-A5DB-E3B5BF40C646}" destId="{F9D61249-6393-4A32-A70F-A6F44BDD709D}" srcOrd="0" destOrd="0" presId="urn:microsoft.com/office/officeart/2005/8/layout/vList2"/>
    <dgm:cxn modelId="{48B1CE46-C8F7-499F-AC96-449193B12D08}" type="presParOf" srcId="{C46A137E-CF92-4BAE-A5DB-E3B5BF40C646}" destId="{217A7AEA-1DB3-4E66-AB27-23200484B779}" srcOrd="1" destOrd="0" presId="urn:microsoft.com/office/officeart/2005/8/layout/vList2"/>
    <dgm:cxn modelId="{F00F4196-577E-4BF6-BD02-2496B5C24A70}" type="presParOf" srcId="{C46A137E-CF92-4BAE-A5DB-E3B5BF40C646}" destId="{4F32CE4C-D06D-42D1-B932-896CFE63052E}" srcOrd="2" destOrd="0" presId="urn:microsoft.com/office/officeart/2005/8/layout/vList2"/>
    <dgm:cxn modelId="{BA4E27A0-B2E7-43F2-BE99-129925A2FAAB}" type="presParOf" srcId="{C46A137E-CF92-4BAE-A5DB-E3B5BF40C646}" destId="{E68888AC-B55F-4680-944F-D31034589C27}" srcOrd="3" destOrd="0" presId="urn:microsoft.com/office/officeart/2005/8/layout/vList2"/>
    <dgm:cxn modelId="{BED35B04-0ADD-4A75-8BE2-EB283461A102}" type="presParOf" srcId="{C46A137E-CF92-4BAE-A5DB-E3B5BF40C646}" destId="{5E06D9FF-B772-43EF-A3F5-65A5C119E28B}" srcOrd="4" destOrd="0" presId="urn:microsoft.com/office/officeart/2005/8/layout/vList2"/>
    <dgm:cxn modelId="{CAADAF2B-EB8C-494E-B7E6-6DED320AE4AD}" type="presParOf" srcId="{C46A137E-CF92-4BAE-A5DB-E3B5BF40C646}" destId="{F8587B5A-C197-4593-A5E9-9B8EFFAC6075}" srcOrd="5" destOrd="0" presId="urn:microsoft.com/office/officeart/2005/8/layout/vList2"/>
    <dgm:cxn modelId="{D46CAA3F-B5BA-474C-B904-749F2A8A1801}" type="presParOf" srcId="{C46A137E-CF92-4BAE-A5DB-E3B5BF40C646}" destId="{5147B074-7E12-4939-B1F8-5C22728EACC8}" srcOrd="6" destOrd="0" presId="urn:microsoft.com/office/officeart/2005/8/layout/vList2"/>
    <dgm:cxn modelId="{B30744BB-6FBD-48A3-8959-94210F42FD6A}" type="presParOf" srcId="{C46A137E-CF92-4BAE-A5DB-E3B5BF40C646}" destId="{4B52F5CA-6D0F-49F8-9611-A359F6328264}" srcOrd="7" destOrd="0" presId="urn:microsoft.com/office/officeart/2005/8/layout/vList2"/>
    <dgm:cxn modelId="{D9A7ECEB-BC98-40BA-A0D9-63DB8AC61E8A}" type="presParOf" srcId="{C46A137E-CF92-4BAE-A5DB-E3B5BF40C646}" destId="{A9F4671F-C06C-46E7-B2A1-80EFD8325911}" srcOrd="8" destOrd="0" presId="urn:microsoft.com/office/officeart/2005/8/layout/vList2"/>
    <dgm:cxn modelId="{CC654771-3E49-4A27-816A-A57A0D8529A2}" type="presParOf" srcId="{C46A137E-CF92-4BAE-A5DB-E3B5BF40C646}" destId="{A4FDFD43-4FF7-4434-86FF-62BD0EF7ABBC}" srcOrd="9" destOrd="0" presId="urn:microsoft.com/office/officeart/2005/8/layout/vList2"/>
    <dgm:cxn modelId="{CA273FA4-D9E4-4678-9965-78FBA9FFE9A4}" type="presParOf" srcId="{C46A137E-CF92-4BAE-A5DB-E3B5BF40C646}" destId="{D8FED6F4-2093-4CB1-96E8-62D189DF44A7}"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6EC21-5BD5-4837-939C-B48603C91B80}">
      <dsp:nvSpPr>
        <dsp:cNvPr id="0" name=""/>
        <dsp:cNvSpPr/>
      </dsp:nvSpPr>
      <dsp:spPr>
        <a:xfrm>
          <a:off x="0" y="386223"/>
          <a:ext cx="11298194" cy="71302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593C1A-7923-4423-A9D7-D4680D01FF1A}">
      <dsp:nvSpPr>
        <dsp:cNvPr id="0" name=""/>
        <dsp:cNvSpPr/>
      </dsp:nvSpPr>
      <dsp:spPr>
        <a:xfrm>
          <a:off x="215690" y="546654"/>
          <a:ext cx="392164" cy="3921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3D7DF-2213-4777-8BD0-202DAB608806}">
      <dsp:nvSpPr>
        <dsp:cNvPr id="0" name=""/>
        <dsp:cNvSpPr/>
      </dsp:nvSpPr>
      <dsp:spPr>
        <a:xfrm>
          <a:off x="823546" y="386223"/>
          <a:ext cx="10474647" cy="713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62" tIns="75462" rIns="75462" bIns="75462" numCol="1" spcCol="1270" anchor="ctr" anchorCtr="0">
          <a:noAutofit/>
        </a:bodyPr>
        <a:lstStyle/>
        <a:p>
          <a:pPr marL="0" lvl="0" indent="0" algn="l" defTabSz="800100">
            <a:lnSpc>
              <a:spcPct val="100000"/>
            </a:lnSpc>
            <a:spcBef>
              <a:spcPct val="0"/>
            </a:spcBef>
            <a:spcAft>
              <a:spcPct val="35000"/>
            </a:spcAft>
            <a:buNone/>
          </a:pPr>
          <a:r>
            <a:rPr lang="en-US" sz="1800" kern="1200"/>
            <a:t>Propose an object-centric data augmentation method.</a:t>
          </a:r>
        </a:p>
      </dsp:txBody>
      <dsp:txXfrm>
        <a:off x="823546" y="386223"/>
        <a:ext cx="10474647" cy="713027"/>
      </dsp:txXfrm>
    </dsp:sp>
    <dsp:sp modelId="{71FA07B5-7FF4-403B-826C-3C9F5461D4FA}">
      <dsp:nvSpPr>
        <dsp:cNvPr id="0" name=""/>
        <dsp:cNvSpPr/>
      </dsp:nvSpPr>
      <dsp:spPr>
        <a:xfrm>
          <a:off x="0" y="1277506"/>
          <a:ext cx="11298194" cy="71302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0DC854-10A8-4FBE-8647-3C7FDD13BFE3}">
      <dsp:nvSpPr>
        <dsp:cNvPr id="0" name=""/>
        <dsp:cNvSpPr/>
      </dsp:nvSpPr>
      <dsp:spPr>
        <a:xfrm>
          <a:off x="215690" y="1437937"/>
          <a:ext cx="392164" cy="3921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3BC380-2323-4F84-8791-FB9C07E1634F}">
      <dsp:nvSpPr>
        <dsp:cNvPr id="0" name=""/>
        <dsp:cNvSpPr/>
      </dsp:nvSpPr>
      <dsp:spPr>
        <a:xfrm>
          <a:off x="823546" y="1277506"/>
          <a:ext cx="10474647" cy="713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62" tIns="75462" rIns="75462" bIns="75462" numCol="1" spcCol="1270" anchor="ctr" anchorCtr="0">
          <a:noAutofit/>
        </a:bodyPr>
        <a:lstStyle/>
        <a:p>
          <a:pPr marL="0" lvl="0" indent="0" algn="l" defTabSz="800100">
            <a:lnSpc>
              <a:spcPct val="100000"/>
            </a:lnSpc>
            <a:spcBef>
              <a:spcPct val="0"/>
            </a:spcBef>
            <a:spcAft>
              <a:spcPct val="35000"/>
            </a:spcAft>
            <a:buNone/>
          </a:pPr>
          <a:r>
            <a:rPr lang="en-US" sz="1800" kern="1200" dirty="0"/>
            <a:t>This will be achieved by transforming the object of interest (i.e., tumors) using variations in different instances of the object called diffeomorphism.</a:t>
          </a:r>
        </a:p>
      </dsp:txBody>
      <dsp:txXfrm>
        <a:off x="823546" y="1277506"/>
        <a:ext cx="10474647" cy="7130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38D44-59D2-4105-84C2-703AB6F9733D}">
      <dsp:nvSpPr>
        <dsp:cNvPr id="0" name=""/>
        <dsp:cNvSpPr/>
      </dsp:nvSpPr>
      <dsp:spPr>
        <a:xfrm>
          <a:off x="834" y="750865"/>
          <a:ext cx="2927836" cy="1859176"/>
        </a:xfrm>
        <a:prstGeom prst="roundRect">
          <a:avLst>
            <a:gd name="adj" fmla="val 10000"/>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BCD410-EDC0-4085-B5D7-FB1F669676AD}">
      <dsp:nvSpPr>
        <dsp:cNvPr id="0" name=""/>
        <dsp:cNvSpPr/>
      </dsp:nvSpPr>
      <dsp:spPr>
        <a:xfrm>
          <a:off x="326149" y="1059915"/>
          <a:ext cx="2927836" cy="185917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Collected dataset - Kidney CT Scan images of 300 patients</a:t>
          </a:r>
        </a:p>
      </dsp:txBody>
      <dsp:txXfrm>
        <a:off x="380602" y="1114368"/>
        <a:ext cx="2818930" cy="1750270"/>
      </dsp:txXfrm>
    </dsp:sp>
    <dsp:sp modelId="{AA76217C-008D-4498-9114-6079A977DDE8}">
      <dsp:nvSpPr>
        <dsp:cNvPr id="0" name=""/>
        <dsp:cNvSpPr/>
      </dsp:nvSpPr>
      <dsp:spPr>
        <a:xfrm>
          <a:off x="3545835" y="695108"/>
          <a:ext cx="2927836" cy="1859176"/>
        </a:xfrm>
        <a:prstGeom prst="roundRect">
          <a:avLst>
            <a:gd name="adj" fmla="val 10000"/>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E9BE38-994B-408D-A32A-0AAF7C256DAB}">
      <dsp:nvSpPr>
        <dsp:cNvPr id="0" name=""/>
        <dsp:cNvSpPr/>
      </dsp:nvSpPr>
      <dsp:spPr>
        <a:xfrm>
          <a:off x="3871151" y="1004158"/>
          <a:ext cx="2927836" cy="185917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Converted 3D scans to 2D images </a:t>
          </a:r>
        </a:p>
      </dsp:txBody>
      <dsp:txXfrm>
        <a:off x="3925604" y="1058611"/>
        <a:ext cx="2818930" cy="1750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D61249-6393-4A32-A70F-A6F44BDD709D}">
      <dsp:nvSpPr>
        <dsp:cNvPr id="0" name=""/>
        <dsp:cNvSpPr/>
      </dsp:nvSpPr>
      <dsp:spPr>
        <a:xfrm>
          <a:off x="0" y="75993"/>
          <a:ext cx="9665930" cy="407745"/>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solidFill>
            <a:srgbClr val="FCEBD8"/>
          </a:solidFill>
        </a:ln>
        <a:effectLst/>
        <a:scene3d>
          <a:camera prst="orthographicFront">
            <a:rot lat="0" lon="0" rev="0"/>
          </a:camera>
          <a:lightRig rig="contrasting" dir="t">
            <a:rot lat="0" lon="0" rev="7800000"/>
          </a:lightRig>
        </a:scene3d>
        <a:sp3d>
          <a:bevelT w="139700" h="1397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Encoder – produces “new features” representation from “old features”</a:t>
          </a:r>
        </a:p>
      </dsp:txBody>
      <dsp:txXfrm>
        <a:off x="19904" y="95897"/>
        <a:ext cx="9626122" cy="367937"/>
      </dsp:txXfrm>
    </dsp:sp>
    <dsp:sp modelId="{4F32CE4C-D06D-42D1-B932-896CFE63052E}">
      <dsp:nvSpPr>
        <dsp:cNvPr id="0" name=""/>
        <dsp:cNvSpPr/>
      </dsp:nvSpPr>
      <dsp:spPr>
        <a:xfrm>
          <a:off x="0" y="532698"/>
          <a:ext cx="9665930" cy="407745"/>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rot lat="0" lon="0" rev="0"/>
          </a:camera>
          <a:lightRig rig="contrasting" dir="t">
            <a:rot lat="0" lon="0" rev="7800000"/>
          </a:lightRig>
        </a:scene3d>
        <a:sp3d>
          <a:bevelT w="139700" h="1397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Decoder – reverse of encoder</a:t>
          </a:r>
        </a:p>
      </dsp:txBody>
      <dsp:txXfrm>
        <a:off x="19904" y="552602"/>
        <a:ext cx="9626122" cy="367937"/>
      </dsp:txXfrm>
    </dsp:sp>
    <dsp:sp modelId="{5E06D9FF-B772-43EF-A3F5-65A5C119E28B}">
      <dsp:nvSpPr>
        <dsp:cNvPr id="0" name=""/>
        <dsp:cNvSpPr/>
      </dsp:nvSpPr>
      <dsp:spPr>
        <a:xfrm>
          <a:off x="0" y="989403"/>
          <a:ext cx="9665930" cy="436751"/>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rot lat="0" lon="0" rev="0"/>
          </a:camera>
          <a:lightRig rig="contrasting" dir="t">
            <a:rot lat="0" lon="0" rev="7800000"/>
          </a:lightRig>
        </a:scene3d>
        <a:sp3d>
          <a:bevelT w="139700" h="1397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Mean and Variance - avoid overfitting</a:t>
          </a:r>
        </a:p>
      </dsp:txBody>
      <dsp:txXfrm>
        <a:off x="21320" y="1010723"/>
        <a:ext cx="9623290" cy="394111"/>
      </dsp:txXfrm>
    </dsp:sp>
    <dsp:sp modelId="{5147B074-7E12-4939-B1F8-5C22728EACC8}">
      <dsp:nvSpPr>
        <dsp:cNvPr id="0" name=""/>
        <dsp:cNvSpPr/>
      </dsp:nvSpPr>
      <dsp:spPr>
        <a:xfrm>
          <a:off x="0" y="1475114"/>
          <a:ext cx="9665930" cy="407745"/>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rot lat="0" lon="0" rev="0"/>
          </a:camera>
          <a:lightRig rig="contrasting" dir="t">
            <a:rot lat="0" lon="0" rev="7800000"/>
          </a:lightRig>
        </a:scene3d>
        <a:sp3d>
          <a:bevelT w="139700" h="1397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X – Sample pairs of source and target</a:t>
          </a:r>
        </a:p>
      </dsp:txBody>
      <dsp:txXfrm>
        <a:off x="19904" y="1495018"/>
        <a:ext cx="9626122" cy="367937"/>
      </dsp:txXfrm>
    </dsp:sp>
    <dsp:sp modelId="{A9F4671F-C06C-46E7-B2A1-80EFD8325911}">
      <dsp:nvSpPr>
        <dsp:cNvPr id="0" name=""/>
        <dsp:cNvSpPr/>
      </dsp:nvSpPr>
      <dsp:spPr>
        <a:xfrm>
          <a:off x="0" y="1931819"/>
          <a:ext cx="9665930" cy="407745"/>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rot lat="0" lon="0" rev="0"/>
          </a:camera>
          <a:lightRig rig="contrasting" dir="t">
            <a:rot lat="0" lon="0" rev="7800000"/>
          </a:lightRig>
        </a:scene3d>
        <a:sp3d>
          <a:bevelT w="139700" h="1397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Z- Learned transformation</a:t>
          </a:r>
        </a:p>
      </dsp:txBody>
      <dsp:txXfrm>
        <a:off x="19904" y="1951723"/>
        <a:ext cx="9626122" cy="367937"/>
      </dsp:txXfrm>
    </dsp:sp>
    <dsp:sp modelId="{D8FED6F4-2093-4CB1-96E8-62D189DF44A7}">
      <dsp:nvSpPr>
        <dsp:cNvPr id="0" name=""/>
        <dsp:cNvSpPr/>
      </dsp:nvSpPr>
      <dsp:spPr>
        <a:xfrm>
          <a:off x="0" y="2388524"/>
          <a:ext cx="9665930" cy="407745"/>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rot lat="0" lon="0" rev="0"/>
          </a:camera>
          <a:lightRig rig="contrasting" dir="t">
            <a:rot lat="0" lon="0" rev="7800000"/>
          </a:lightRig>
        </a:scene3d>
        <a:sp3d>
          <a:bevelT w="139700" h="1397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X’ – Transformed image</a:t>
          </a:r>
        </a:p>
      </dsp:txBody>
      <dsp:txXfrm>
        <a:off x="19904" y="2408428"/>
        <a:ext cx="9626122" cy="3679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631918-36E0-4702-A2F7-0B9A9E3B115E}" type="datetimeFigureOut">
              <a:rPr lang="en-US" smtClean="0"/>
              <a:t>2/28/2023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A7E9E8-26E0-4D85-84C4-92C43BD6AC5D}" type="slidenum">
              <a:rPr lang="en-US" smtClean="0"/>
              <a:t>‹#›</a:t>
            </a:fld>
            <a:endParaRPr lang="en-US"/>
          </a:p>
        </p:txBody>
      </p:sp>
    </p:spTree>
    <p:extLst>
      <p:ext uri="{BB962C8B-B14F-4D97-AF65-F5344CB8AC3E}">
        <p14:creationId xmlns:p14="http://schemas.microsoft.com/office/powerpoint/2010/main" val="3106387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proposing an object – centric data augmentation method for kidney tumor dataset. So, what I mean is that I want to increase the tumor dataset by performing a technique called diffeomorphism on the tumors from the CT scan images. </a:t>
            </a:r>
          </a:p>
        </p:txBody>
      </p:sp>
      <p:sp>
        <p:nvSpPr>
          <p:cNvPr id="4" name="Slide Number Placeholder 3"/>
          <p:cNvSpPr>
            <a:spLocks noGrp="1"/>
          </p:cNvSpPr>
          <p:nvPr>
            <p:ph type="sldNum" sz="quarter" idx="5"/>
          </p:nvPr>
        </p:nvSpPr>
        <p:spPr/>
        <p:txBody>
          <a:bodyPr/>
          <a:lstStyle/>
          <a:p>
            <a:fld id="{03A7E9E8-26E0-4D85-84C4-92C43BD6AC5D}" type="slidenum">
              <a:rPr lang="en-US" smtClean="0"/>
              <a:t>2</a:t>
            </a:fld>
            <a:endParaRPr lang="en-US"/>
          </a:p>
        </p:txBody>
      </p:sp>
    </p:spTree>
    <p:extLst>
      <p:ext uri="{BB962C8B-B14F-4D97-AF65-F5344CB8AC3E}">
        <p14:creationId xmlns:p14="http://schemas.microsoft.com/office/powerpoint/2010/main" val="378420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how my architecture look like. First, I had to collect dataset of kidney CT scan and convert 3D scans to 2D images. Then, I need to create sample pairs of these images using KNN algorithm and give these sample pairs as input to the VAE Model. The VAE model would learn some transformations and give that as output. The next step would be to apply these learned transformations on input images and then I had to validate my model by performing some experiments.</a:t>
            </a:r>
          </a:p>
        </p:txBody>
      </p:sp>
      <p:sp>
        <p:nvSpPr>
          <p:cNvPr id="4" name="Slide Number Placeholder 3"/>
          <p:cNvSpPr>
            <a:spLocks noGrp="1"/>
          </p:cNvSpPr>
          <p:nvPr>
            <p:ph type="sldNum" sz="quarter" idx="5"/>
          </p:nvPr>
        </p:nvSpPr>
        <p:spPr/>
        <p:txBody>
          <a:bodyPr/>
          <a:lstStyle/>
          <a:p>
            <a:fld id="{03A7E9E8-26E0-4D85-84C4-92C43BD6AC5D}" type="slidenum">
              <a:rPr lang="en-US" smtClean="0"/>
              <a:t>3</a:t>
            </a:fld>
            <a:endParaRPr lang="en-US"/>
          </a:p>
        </p:txBody>
      </p:sp>
    </p:spTree>
    <p:extLst>
      <p:ext uri="{BB962C8B-B14F-4D97-AF65-F5344CB8AC3E}">
        <p14:creationId xmlns:p14="http://schemas.microsoft.com/office/powerpoint/2010/main" val="2186857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7E9E8-26E0-4D85-84C4-92C43BD6AC5D}" type="slidenum">
              <a:rPr lang="en-US" smtClean="0"/>
              <a:t>4</a:t>
            </a:fld>
            <a:endParaRPr lang="en-US"/>
          </a:p>
        </p:txBody>
      </p:sp>
    </p:spTree>
    <p:extLst>
      <p:ext uri="{BB962C8B-B14F-4D97-AF65-F5344CB8AC3E}">
        <p14:creationId xmlns:p14="http://schemas.microsoft.com/office/powerpoint/2010/main" val="1604038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7E9E8-26E0-4D85-84C4-92C43BD6AC5D}" type="slidenum">
              <a:rPr lang="en-US" smtClean="0"/>
              <a:t>5</a:t>
            </a:fld>
            <a:endParaRPr lang="en-US"/>
          </a:p>
        </p:txBody>
      </p:sp>
    </p:spTree>
    <p:extLst>
      <p:ext uri="{BB962C8B-B14F-4D97-AF65-F5344CB8AC3E}">
        <p14:creationId xmlns:p14="http://schemas.microsoft.com/office/powerpoint/2010/main" val="1805257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dataset I also got hold of aggregated and segmented tumor instances. I used these tumor images and concept of bounding box to segment out the tumors from the 2D scan. </a:t>
            </a:r>
          </a:p>
          <a:p>
            <a:r>
              <a:rPr lang="en-US" dirty="0"/>
              <a:t>After segmenting out tumors, the next task was to make sample pairs of these tumor masks. By sample pairs I mean I want to combine source and target tumor mask into a single numpy array. </a:t>
            </a:r>
          </a:p>
          <a:p>
            <a:r>
              <a:rPr lang="en-US" dirty="0"/>
              <a:t>So for each image in dataset which is to be treated as source image, the KNN model is generating 10 sample pairs which are in form of numpy array. </a:t>
            </a:r>
          </a:p>
        </p:txBody>
      </p:sp>
      <p:sp>
        <p:nvSpPr>
          <p:cNvPr id="4" name="Slide Number Placeholder 3"/>
          <p:cNvSpPr>
            <a:spLocks noGrp="1"/>
          </p:cNvSpPr>
          <p:nvPr>
            <p:ph type="sldNum" sz="quarter" idx="5"/>
          </p:nvPr>
        </p:nvSpPr>
        <p:spPr/>
        <p:txBody>
          <a:bodyPr/>
          <a:lstStyle/>
          <a:p>
            <a:fld id="{03A7E9E8-26E0-4D85-84C4-92C43BD6AC5D}" type="slidenum">
              <a:rPr lang="en-US" smtClean="0"/>
              <a:t>6</a:t>
            </a:fld>
            <a:endParaRPr lang="en-US"/>
          </a:p>
        </p:txBody>
      </p:sp>
    </p:spTree>
    <p:extLst>
      <p:ext uri="{BB962C8B-B14F-4D97-AF65-F5344CB8AC3E}">
        <p14:creationId xmlns:p14="http://schemas.microsoft.com/office/powerpoint/2010/main" val="2115343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Autoencoders are a powerful tool of machine learning that is used for data compression and analysis. It learns hidden patters in the data that is being provided as input and use them to create new representation (or z) of original data. So, in variational autoencoder there are two parts: an encoder and a decoder. </a:t>
            </a:r>
          </a:p>
          <a:p>
            <a:r>
              <a:rPr lang="en-US" dirty="0"/>
              <a:t>Mean and variance are two </a:t>
            </a:r>
            <a:r>
              <a:rPr lang="en-US" dirty="0" err="1"/>
              <a:t>regularizer</a:t>
            </a:r>
            <a:r>
              <a:rPr lang="en-US" dirty="0"/>
              <a:t> terms used to avoid overfitting and also to make sure that the output learns good properties or transformations from old properties.</a:t>
            </a:r>
          </a:p>
          <a:p>
            <a:r>
              <a:rPr lang="en-US" dirty="0"/>
              <a:t>The main goal for my project is to get hold of these ‘z’ or new transformations because I want to generate multiple new tumor images from one source image.</a:t>
            </a:r>
          </a:p>
        </p:txBody>
      </p:sp>
      <p:sp>
        <p:nvSpPr>
          <p:cNvPr id="4" name="Slide Number Placeholder 3"/>
          <p:cNvSpPr>
            <a:spLocks noGrp="1"/>
          </p:cNvSpPr>
          <p:nvPr>
            <p:ph type="sldNum" sz="quarter" idx="5"/>
          </p:nvPr>
        </p:nvSpPr>
        <p:spPr/>
        <p:txBody>
          <a:bodyPr/>
          <a:lstStyle/>
          <a:p>
            <a:fld id="{03A7E9E8-26E0-4D85-84C4-92C43BD6AC5D}" type="slidenum">
              <a:rPr lang="en-US" smtClean="0"/>
              <a:t>7</a:t>
            </a:fld>
            <a:endParaRPr lang="en-US"/>
          </a:p>
        </p:txBody>
      </p:sp>
    </p:spTree>
    <p:extLst>
      <p:ext uri="{BB962C8B-B14F-4D97-AF65-F5344CB8AC3E}">
        <p14:creationId xmlns:p14="http://schemas.microsoft.com/office/powerpoint/2010/main" val="1954154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5 layers are the convolution layer which forms the encoder part of the model. The next three fully connected layers are used to regularize the mean and var. The next 5 fully connected layers form up the decoder part of the model. </a:t>
            </a:r>
          </a:p>
        </p:txBody>
      </p:sp>
      <p:sp>
        <p:nvSpPr>
          <p:cNvPr id="4" name="Slide Number Placeholder 3"/>
          <p:cNvSpPr>
            <a:spLocks noGrp="1"/>
          </p:cNvSpPr>
          <p:nvPr>
            <p:ph type="sldNum" sz="quarter" idx="5"/>
          </p:nvPr>
        </p:nvSpPr>
        <p:spPr/>
        <p:txBody>
          <a:bodyPr/>
          <a:lstStyle/>
          <a:p>
            <a:fld id="{03A7E9E8-26E0-4D85-84C4-92C43BD6AC5D}" type="slidenum">
              <a:rPr lang="en-US" smtClean="0"/>
              <a:t>8</a:t>
            </a:fld>
            <a:endParaRPr lang="en-US"/>
          </a:p>
        </p:txBody>
      </p:sp>
    </p:spTree>
    <p:extLst>
      <p:ext uri="{BB962C8B-B14F-4D97-AF65-F5344CB8AC3E}">
        <p14:creationId xmlns:p14="http://schemas.microsoft.com/office/powerpoint/2010/main" val="747761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one parameter called velocity lambda. This parameter decides the change in velocity of each pixel in the image. The image above has a lambda value of 0.05. </a:t>
            </a:r>
          </a:p>
        </p:txBody>
      </p:sp>
      <p:sp>
        <p:nvSpPr>
          <p:cNvPr id="4" name="Slide Number Placeholder 3"/>
          <p:cNvSpPr>
            <a:spLocks noGrp="1"/>
          </p:cNvSpPr>
          <p:nvPr>
            <p:ph type="sldNum" sz="quarter" idx="5"/>
          </p:nvPr>
        </p:nvSpPr>
        <p:spPr/>
        <p:txBody>
          <a:bodyPr/>
          <a:lstStyle/>
          <a:p>
            <a:fld id="{03A7E9E8-26E0-4D85-84C4-92C43BD6AC5D}" type="slidenum">
              <a:rPr lang="en-US" smtClean="0"/>
              <a:t>9</a:t>
            </a:fld>
            <a:endParaRPr lang="en-US"/>
          </a:p>
        </p:txBody>
      </p:sp>
    </p:spTree>
    <p:extLst>
      <p:ext uri="{BB962C8B-B14F-4D97-AF65-F5344CB8AC3E}">
        <p14:creationId xmlns:p14="http://schemas.microsoft.com/office/powerpoint/2010/main" val="2075126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reconstruction has lambda value of 0.01</a:t>
            </a:r>
          </a:p>
          <a:p>
            <a:r>
              <a:rPr lang="en-US" dirty="0"/>
              <a:t>For milestone 3, I am going to apply these reconstructions on original images. That is I will provide these reconstructions and original tumor images as input to the decoder of the </a:t>
            </a:r>
            <a:r>
              <a:rPr lang="en-US" dirty="0" err="1"/>
              <a:t>vae</a:t>
            </a:r>
            <a:r>
              <a:rPr lang="en-US" dirty="0"/>
              <a:t> model and analyze those results. I will conduct some experiments to analyze the features like textures, or how pixelated is the output from decoder.</a:t>
            </a:r>
          </a:p>
        </p:txBody>
      </p:sp>
      <p:sp>
        <p:nvSpPr>
          <p:cNvPr id="4" name="Slide Number Placeholder 3"/>
          <p:cNvSpPr>
            <a:spLocks noGrp="1"/>
          </p:cNvSpPr>
          <p:nvPr>
            <p:ph type="sldNum" sz="quarter" idx="5"/>
          </p:nvPr>
        </p:nvSpPr>
        <p:spPr/>
        <p:txBody>
          <a:bodyPr/>
          <a:lstStyle/>
          <a:p>
            <a:fld id="{03A7E9E8-26E0-4D85-84C4-92C43BD6AC5D}" type="slidenum">
              <a:rPr lang="en-US" smtClean="0"/>
              <a:t>10</a:t>
            </a:fld>
            <a:endParaRPr lang="en-US"/>
          </a:p>
        </p:txBody>
      </p:sp>
    </p:spTree>
    <p:extLst>
      <p:ext uri="{BB962C8B-B14F-4D97-AF65-F5344CB8AC3E}">
        <p14:creationId xmlns:p14="http://schemas.microsoft.com/office/powerpoint/2010/main" val="2852512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3D55F9-11A3-4523-8F38-6BA37933791A}" type="datetime1">
              <a:rPr lang="en-US" smtClean="0"/>
              <a:t>2/28/2023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549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4E757A-3EC2-4683-9080-1A460C37C843}" type="datetime1">
              <a:rPr lang="en-US" smtClean="0"/>
              <a:t>2/28/2023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108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C8096C-64ED-4153-A483-5C02E44AD5C3}" type="datetime1">
              <a:rPr lang="en-US" smtClean="0"/>
              <a:t>2/28/2023</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91581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B9D56B-6EBE-4E5F-99D9-2A3DBDF37D0A}" type="datetime1">
              <a:rPr lang="en-US" smtClean="0"/>
              <a:t>2/28/2023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515154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33F3CA-C7E3-432D-9282-18F13836509A}" type="datetime1">
              <a:rPr lang="en-US" smtClean="0"/>
              <a:t>2/28/2023</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22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BE9C62-1337-40B8-BA50-E9F4861DB4BC}" type="datetime1">
              <a:rPr lang="en-US" smtClean="0"/>
              <a:t>2/28/2023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125507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C195EB-2DA3-4B24-8725-19BC22A7BE50}" type="datetime1">
              <a:rPr lang="en-US" smtClean="0"/>
              <a:t>2/28/2023</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48200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E237E6-0076-4915-A5A8-B7C11FA4F374}" type="datetime1">
              <a:rPr lang="en-US" smtClean="0"/>
              <a:t>2/28/2023</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3719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505F58F-C0B5-422A-8E5A-6B99E5D80F0A}" type="datetime1">
              <a:rPr lang="en-US" smtClean="0"/>
              <a:t>2/28/2023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Sample Footer Text</a:t>
            </a:r>
          </a:p>
        </p:txBody>
      </p:sp>
      <p:sp>
        <p:nvSpPr>
          <p:cNvPr id="9" name="Slide Number Placeholder 8"/>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336222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565E655-9687-48DF-A33F-F8824CCCB5D1}" type="datetime1">
              <a:rPr lang="en-US" smtClean="0"/>
              <a:t>2/28/2023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Sample Footer Text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1A71338-8BA2-4C79-A6C5-5A8E30081D0C}" type="slidenum">
              <a:rPr lang="en-US" smtClean="0"/>
              <a:t>‹#›</a:t>
            </a:fld>
            <a:endParaRPr lang="en-US"/>
          </a:p>
        </p:txBody>
      </p:sp>
    </p:spTree>
    <p:extLst>
      <p:ext uri="{BB962C8B-B14F-4D97-AF65-F5344CB8AC3E}">
        <p14:creationId xmlns:p14="http://schemas.microsoft.com/office/powerpoint/2010/main" val="2958360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7FD56A-AAB8-4544-A495-D0645413C9E3}" type="datetime1">
              <a:rPr lang="en-US" smtClean="0"/>
              <a:t>2/28/2023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568666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39000" b="-39000"/>
          </a:stretch>
        </a:blip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93BAB95-8DA7-460B-B00A-7037C8394FB0}" type="datetime1">
              <a:rPr lang="en-US" smtClean="0"/>
              <a:pPr/>
              <a:t>2/28/2023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Sample Footer Text</a:t>
            </a:r>
            <a:endParaRPr lang="en-US" dirty="0">
              <a:solidFill>
                <a:srgbClr val="FFFFFF"/>
              </a:solidFill>
            </a:endParaRP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1A71338-8BA2-4C79-A6C5-5A8E30081D0C}"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85546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2.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3.png"/><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ultiple exposures of graphs with different colors and sizes">
            <a:extLst>
              <a:ext uri="{FF2B5EF4-FFF2-40B4-BE49-F238E27FC236}">
                <a16:creationId xmlns:a16="http://schemas.microsoft.com/office/drawing/2014/main" id="{EF912246-B9DE-6DD8-A5D7-07A74FFE12EC}"/>
              </a:ext>
            </a:extLst>
          </p:cNvPr>
          <p:cNvPicPr>
            <a:picLocks noChangeAspect="1"/>
          </p:cNvPicPr>
          <p:nvPr/>
        </p:nvPicPr>
        <p:blipFill rotWithShape="1">
          <a:blip r:embed="rId2">
            <a:duotone>
              <a:prstClr val="black"/>
              <a:schemeClr val="tx2">
                <a:tint val="45000"/>
                <a:satMod val="400000"/>
              </a:schemeClr>
            </a:duotone>
            <a:alphaModFix amt="40000"/>
            <a:extLst>
              <a:ext uri="{28A0092B-C50C-407E-A947-70E740481C1C}">
                <a14:useLocalDpi xmlns:a14="http://schemas.microsoft.com/office/drawing/2010/main" val="0"/>
              </a:ext>
            </a:extLst>
          </a:blip>
          <a:srcRect t="15730"/>
          <a:stretch/>
        </p:blipFill>
        <p:spPr>
          <a:xfrm>
            <a:off x="20" y="22312"/>
            <a:ext cx="12191980" cy="6857991"/>
          </a:xfrm>
          <a:prstGeom prst="rect">
            <a:avLst/>
          </a:prstGeom>
          <a:blipFill>
            <a:blip r:embed="rId3"/>
            <a:tile tx="0" ty="0" sx="100000" sy="100000" flip="none" algn="tl"/>
          </a:blipFill>
        </p:spPr>
      </p:pic>
      <p:sp>
        <p:nvSpPr>
          <p:cNvPr id="2" name="Title 1">
            <a:extLst>
              <a:ext uri="{FF2B5EF4-FFF2-40B4-BE49-F238E27FC236}">
                <a16:creationId xmlns:a16="http://schemas.microsoft.com/office/drawing/2014/main" id="{977D71DE-B325-3000-D126-90EC0799CE29}"/>
              </a:ext>
            </a:extLst>
          </p:cNvPr>
          <p:cNvSpPr>
            <a:spLocks noGrp="1"/>
          </p:cNvSpPr>
          <p:nvPr>
            <p:ph type="ctrTitle"/>
          </p:nvPr>
        </p:nvSpPr>
        <p:spPr>
          <a:xfrm>
            <a:off x="1097280" y="758952"/>
            <a:ext cx="10058400" cy="3566160"/>
          </a:xfrm>
        </p:spPr>
        <p:txBody>
          <a:bodyPr>
            <a:normAutofit/>
          </a:bodyPr>
          <a:lstStyle/>
          <a:p>
            <a:r>
              <a:rPr lang="en-US" sz="7400" b="1" i="1" dirty="0"/>
              <a:t>Learning Diffeomorphism based Data</a:t>
            </a:r>
            <a:br>
              <a:rPr lang="en-US" sz="7400" b="1" i="1" dirty="0"/>
            </a:br>
            <a:r>
              <a:rPr lang="en-US" sz="7400" b="1" i="1" dirty="0"/>
              <a:t>Augmentation</a:t>
            </a:r>
          </a:p>
        </p:txBody>
      </p:sp>
      <p:sp>
        <p:nvSpPr>
          <p:cNvPr id="3" name="Subtitle 2">
            <a:extLst>
              <a:ext uri="{FF2B5EF4-FFF2-40B4-BE49-F238E27FC236}">
                <a16:creationId xmlns:a16="http://schemas.microsoft.com/office/drawing/2014/main" id="{7A7CE956-9F6D-D140-76C1-111B03098C38}"/>
              </a:ext>
            </a:extLst>
          </p:cNvPr>
          <p:cNvSpPr>
            <a:spLocks noGrp="1"/>
          </p:cNvSpPr>
          <p:nvPr>
            <p:ph type="subTitle" idx="1"/>
          </p:nvPr>
        </p:nvSpPr>
        <p:spPr>
          <a:xfrm>
            <a:off x="1100051" y="4455620"/>
            <a:ext cx="10058400" cy="1143000"/>
          </a:xfrm>
        </p:spPr>
        <p:txBody>
          <a:bodyPr>
            <a:normAutofit/>
          </a:bodyPr>
          <a:lstStyle/>
          <a:p>
            <a:r>
              <a:rPr lang="en-US" sz="2200" b="1" dirty="0">
                <a:solidFill>
                  <a:schemeClr val="tx2">
                    <a:lumMod val="50000"/>
                  </a:schemeClr>
                </a:solidFill>
              </a:rPr>
              <a:t> BY: Saloni Aggarwal</a:t>
            </a:r>
          </a:p>
          <a:p>
            <a:pPr>
              <a:spcBef>
                <a:spcPts val="600"/>
              </a:spcBef>
            </a:pPr>
            <a:r>
              <a:rPr lang="en-US" sz="2200" b="1" dirty="0">
                <a:solidFill>
                  <a:schemeClr val="tx2">
                    <a:lumMod val="50000"/>
                  </a:schemeClr>
                </a:solidFill>
              </a:rPr>
              <a:t>  </a:t>
            </a:r>
            <a:br>
              <a:rPr lang="en-US" sz="2200" b="1" dirty="0">
                <a:solidFill>
                  <a:schemeClr val="tx2">
                    <a:lumMod val="50000"/>
                  </a:schemeClr>
                </a:solidFill>
              </a:rPr>
            </a:br>
            <a:r>
              <a:rPr lang="en-US" sz="2200" b="1" dirty="0">
                <a:solidFill>
                  <a:schemeClr val="tx2">
                    <a:lumMod val="50000"/>
                  </a:schemeClr>
                </a:solidFill>
              </a:rPr>
              <a:t> Advisor:  Dr. Linwei Wang </a:t>
            </a:r>
          </a:p>
        </p:txBody>
      </p:sp>
      <p:cxnSp>
        <p:nvCxnSpPr>
          <p:cNvPr id="38" name="Straight Connector 31">
            <a:extLst>
              <a:ext uri="{FF2B5EF4-FFF2-40B4-BE49-F238E27FC236}">
                <a16:creationId xmlns:a16="http://schemas.microsoft.com/office/drawing/2014/main" id="{E6E50488-8E5E-4E36-9763-092234CAED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39" name="Rectangle 33">
            <a:extLst>
              <a:ext uri="{FF2B5EF4-FFF2-40B4-BE49-F238E27FC236}">
                <a16:creationId xmlns:a16="http://schemas.microsoft.com/office/drawing/2014/main" id="{B9E780F8-2452-4595-A281-E594BA83D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5">
            <a:extLst>
              <a:ext uri="{FF2B5EF4-FFF2-40B4-BE49-F238E27FC236}">
                <a16:creationId xmlns:a16="http://schemas.microsoft.com/office/drawing/2014/main" id="{A917F44A-7774-4C79-BEDC-0CC73C8C0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800504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2436-BB3C-C80D-AA92-D6CE40C47B9E}"/>
              </a:ext>
            </a:extLst>
          </p:cNvPr>
          <p:cNvSpPr>
            <a:spLocks noGrp="1"/>
          </p:cNvSpPr>
          <p:nvPr>
            <p:ph type="title"/>
          </p:nvPr>
        </p:nvSpPr>
        <p:spPr>
          <a:xfrm>
            <a:off x="725531" y="353590"/>
            <a:ext cx="11147372" cy="911482"/>
          </a:xfrm>
        </p:spPr>
        <p:txBody>
          <a:bodyPr vert="horz" lIns="91440" tIns="45720" rIns="91440" bIns="45720" rtlCol="0" anchor="t">
            <a:noAutofit/>
          </a:bodyPr>
          <a:lstStyle/>
          <a:p>
            <a:r>
              <a:rPr lang="en-US" sz="4400" b="1" dirty="0">
                <a:solidFill>
                  <a:schemeClr val="tx1"/>
                </a:solidFill>
              </a:rPr>
              <a:t>Results of reconstruction</a:t>
            </a:r>
            <a:br>
              <a:rPr lang="en-US" sz="4400" b="1" dirty="0">
                <a:solidFill>
                  <a:schemeClr val="tx1"/>
                </a:solidFill>
              </a:rPr>
            </a:br>
            <a:br>
              <a:rPr lang="en-US" sz="4400" b="1" dirty="0">
                <a:solidFill>
                  <a:schemeClr val="tx1"/>
                </a:solidFill>
              </a:rPr>
            </a:br>
            <a:r>
              <a:rPr lang="en-US" sz="4400" b="1" dirty="0">
                <a:solidFill>
                  <a:schemeClr val="tx1"/>
                </a:solidFill>
              </a:rPr>
              <a:t>	</a:t>
            </a:r>
            <a:endParaRPr lang="en-US" sz="4400" b="1" dirty="0">
              <a:solidFill>
                <a:schemeClr val="tx1"/>
              </a:solidFill>
              <a:cs typeface="Posterama"/>
            </a:endParaRPr>
          </a:p>
        </p:txBody>
      </p:sp>
      <p:sp>
        <p:nvSpPr>
          <p:cNvPr id="4" name="Title 1">
            <a:extLst>
              <a:ext uri="{FF2B5EF4-FFF2-40B4-BE49-F238E27FC236}">
                <a16:creationId xmlns:a16="http://schemas.microsoft.com/office/drawing/2014/main" id="{7D4FBF12-D05C-A813-1F97-2CDE9A7F0448}"/>
              </a:ext>
            </a:extLst>
          </p:cNvPr>
          <p:cNvSpPr txBox="1">
            <a:spLocks/>
          </p:cNvSpPr>
          <p:nvPr/>
        </p:nvSpPr>
        <p:spPr>
          <a:xfrm>
            <a:off x="650245" y="1589742"/>
            <a:ext cx="11323350" cy="50755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a:defRPr/>
            </a:pPr>
            <a:br>
              <a:rPr kumimoji="0" lang="en-US" sz="5400" b="0" i="0" u="none" strike="noStrike" kern="1200" cap="none" spc="0" normalizeH="0" baseline="0" noProof="0" dirty="0">
                <a:ln>
                  <a:noFill/>
                </a:ln>
                <a:solidFill>
                  <a:srgbClr val="12154E"/>
                </a:solidFill>
                <a:effectLst/>
                <a:uLnTx/>
                <a:uFillTx/>
                <a:latin typeface="Posterama"/>
                <a:ea typeface="+mj-ea"/>
                <a:cs typeface="+mj-cs"/>
              </a:rPr>
            </a:br>
            <a:br>
              <a:rPr kumimoji="0" lang="en-US" sz="5400" b="0" i="0" u="none" strike="noStrike" kern="1200" cap="none" spc="0" normalizeH="0" baseline="0" noProof="0" dirty="0">
                <a:ln>
                  <a:noFill/>
                </a:ln>
                <a:solidFill>
                  <a:srgbClr val="12154E"/>
                </a:solidFill>
                <a:effectLst/>
                <a:uLnTx/>
                <a:uFillTx/>
                <a:latin typeface="Posterama"/>
                <a:ea typeface="+mj-ea"/>
                <a:cs typeface="+mj-cs"/>
              </a:rPr>
            </a:br>
            <a:r>
              <a:rPr kumimoji="0" lang="en-US" sz="5400" b="0" i="0" u="none" strike="noStrike" kern="1200" cap="none" spc="0" normalizeH="0" baseline="0" noProof="0" dirty="0">
                <a:ln>
                  <a:noFill/>
                </a:ln>
                <a:solidFill>
                  <a:srgbClr val="12154E"/>
                </a:solidFill>
                <a:effectLst/>
                <a:uLnTx/>
                <a:uFillTx/>
                <a:latin typeface="Posterama"/>
                <a:ea typeface="+mj-ea"/>
                <a:cs typeface="+mj-cs"/>
              </a:rPr>
              <a:t>	</a:t>
            </a:r>
            <a:endParaRPr lang="en-US" sz="5400" b="0" i="0" u="none" strike="noStrike" kern="1200" cap="none" spc="0" normalizeH="0" baseline="0" noProof="0" dirty="0">
              <a:ln>
                <a:noFill/>
              </a:ln>
              <a:solidFill>
                <a:srgbClr val="12154E"/>
              </a:solidFill>
              <a:effectLst/>
              <a:uLnTx/>
              <a:uFillTx/>
              <a:latin typeface="Posterama"/>
              <a:cs typeface="Posterama"/>
            </a:endParaRPr>
          </a:p>
        </p:txBody>
      </p:sp>
      <p:pic>
        <p:nvPicPr>
          <p:cNvPr id="5" name="Picture 4">
            <a:extLst>
              <a:ext uri="{FF2B5EF4-FFF2-40B4-BE49-F238E27FC236}">
                <a16:creationId xmlns:a16="http://schemas.microsoft.com/office/drawing/2014/main" id="{B6342819-CF91-8C24-5CA2-61C8FE6A908E}"/>
              </a:ext>
            </a:extLst>
          </p:cNvPr>
          <p:cNvPicPr>
            <a:picLocks noChangeAspect="1"/>
          </p:cNvPicPr>
          <p:nvPr/>
        </p:nvPicPr>
        <p:blipFill>
          <a:blip r:embed="rId3"/>
          <a:stretch>
            <a:fillRect/>
          </a:stretch>
        </p:blipFill>
        <p:spPr>
          <a:xfrm>
            <a:off x="725531" y="1378150"/>
            <a:ext cx="10816224" cy="4947493"/>
          </a:xfrm>
          <a:prstGeom prst="rect">
            <a:avLst/>
          </a:prstGeom>
        </p:spPr>
      </p:pic>
    </p:spTree>
    <p:extLst>
      <p:ext uri="{BB962C8B-B14F-4D97-AF65-F5344CB8AC3E}">
        <p14:creationId xmlns:p14="http://schemas.microsoft.com/office/powerpoint/2010/main" val="593478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2436-BB3C-C80D-AA92-D6CE40C47B9E}"/>
              </a:ext>
            </a:extLst>
          </p:cNvPr>
          <p:cNvSpPr>
            <a:spLocks noGrp="1"/>
          </p:cNvSpPr>
          <p:nvPr>
            <p:ph type="title"/>
          </p:nvPr>
        </p:nvSpPr>
        <p:spPr>
          <a:xfrm>
            <a:off x="2893006" y="1457807"/>
            <a:ext cx="6393559" cy="1148186"/>
          </a:xfrm>
        </p:spPr>
        <p:txBody>
          <a:bodyPr vert="horz" lIns="91440" tIns="45720" rIns="91440" bIns="45720" rtlCol="0" anchor="t">
            <a:normAutofit fontScale="90000"/>
          </a:bodyPr>
          <a:lstStyle/>
          <a:p>
            <a:pPr algn="ctr"/>
            <a:r>
              <a:rPr lang="en-US" sz="9800" b="1" dirty="0">
                <a:solidFill>
                  <a:schemeClr val="tx1"/>
                </a:solidFill>
              </a:rPr>
              <a:t>Thank You	!!</a:t>
            </a:r>
            <a:br>
              <a:rPr lang="en-US" sz="9800" dirty="0">
                <a:solidFill>
                  <a:schemeClr val="tx2"/>
                </a:solidFill>
              </a:rPr>
            </a:br>
            <a:br>
              <a:rPr lang="en-US" sz="5400" dirty="0">
                <a:solidFill>
                  <a:schemeClr val="tx2"/>
                </a:solidFill>
              </a:rPr>
            </a:br>
            <a:br>
              <a:rPr lang="en-US" sz="5400" dirty="0">
                <a:solidFill>
                  <a:schemeClr val="tx2"/>
                </a:solidFill>
              </a:rPr>
            </a:br>
            <a:r>
              <a:rPr lang="en-US" sz="5400" dirty="0">
                <a:solidFill>
                  <a:schemeClr val="tx2"/>
                </a:solidFill>
              </a:rPr>
              <a:t>	</a:t>
            </a:r>
          </a:p>
        </p:txBody>
      </p:sp>
      <p:sp>
        <p:nvSpPr>
          <p:cNvPr id="3" name="Title 1">
            <a:extLst>
              <a:ext uri="{FF2B5EF4-FFF2-40B4-BE49-F238E27FC236}">
                <a16:creationId xmlns:a16="http://schemas.microsoft.com/office/drawing/2014/main" id="{D985DB43-6F0A-03DD-084A-FF26D52982FA}"/>
              </a:ext>
            </a:extLst>
          </p:cNvPr>
          <p:cNvSpPr txBox="1">
            <a:spLocks/>
          </p:cNvSpPr>
          <p:nvPr/>
        </p:nvSpPr>
        <p:spPr>
          <a:xfrm>
            <a:off x="2790804" y="3667966"/>
            <a:ext cx="6393559" cy="12136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algn="ctr"/>
            <a:r>
              <a:rPr lang="en-US" sz="4000" b="1" dirty="0">
                <a:solidFill>
                  <a:schemeClr val="tx1"/>
                </a:solidFill>
              </a:rPr>
              <a:t>Questions?</a:t>
            </a:r>
            <a:br>
              <a:rPr lang="en-US" sz="4000" dirty="0">
                <a:solidFill>
                  <a:schemeClr val="tx2"/>
                </a:solidFill>
              </a:rPr>
            </a:br>
            <a:br>
              <a:rPr lang="en-US" sz="4000" dirty="0">
                <a:solidFill>
                  <a:schemeClr val="tx2"/>
                </a:solidFill>
              </a:rPr>
            </a:br>
            <a:br>
              <a:rPr lang="en-US" sz="4000" dirty="0">
                <a:solidFill>
                  <a:schemeClr val="tx2"/>
                </a:solidFill>
              </a:rPr>
            </a:br>
            <a:r>
              <a:rPr lang="en-US" sz="4000" dirty="0">
                <a:solidFill>
                  <a:schemeClr val="tx2"/>
                </a:solidFill>
              </a:rPr>
              <a:t>	</a:t>
            </a:r>
          </a:p>
        </p:txBody>
      </p:sp>
    </p:spTree>
    <p:extLst>
      <p:ext uri="{BB962C8B-B14F-4D97-AF65-F5344CB8AC3E}">
        <p14:creationId xmlns:p14="http://schemas.microsoft.com/office/powerpoint/2010/main" val="2742693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2436-BB3C-C80D-AA92-D6CE40C47B9E}"/>
              </a:ext>
            </a:extLst>
          </p:cNvPr>
          <p:cNvSpPr>
            <a:spLocks noGrp="1"/>
          </p:cNvSpPr>
          <p:nvPr>
            <p:ph type="title"/>
          </p:nvPr>
        </p:nvSpPr>
        <p:spPr>
          <a:xfrm>
            <a:off x="596642" y="954190"/>
            <a:ext cx="4419600" cy="991792"/>
          </a:xfrm>
        </p:spPr>
        <p:txBody>
          <a:bodyPr vert="horz" lIns="91440" tIns="45720" rIns="91440" bIns="45720" rtlCol="0" anchor="ctr">
            <a:normAutofit fontScale="90000"/>
          </a:bodyPr>
          <a:lstStyle/>
          <a:p>
            <a:r>
              <a:rPr lang="en-US" sz="4900" b="1" dirty="0">
                <a:solidFill>
                  <a:schemeClr val="tx1"/>
                </a:solidFill>
              </a:rPr>
              <a:t>Overview</a:t>
            </a:r>
            <a:br>
              <a:rPr lang="en-US" dirty="0">
                <a:solidFill>
                  <a:schemeClr val="tx2"/>
                </a:solidFill>
              </a:rPr>
            </a:br>
            <a:br>
              <a:rPr lang="en-US" dirty="0">
                <a:solidFill>
                  <a:schemeClr val="tx2"/>
                </a:solidFill>
              </a:rPr>
            </a:br>
            <a:r>
              <a:rPr lang="en-US" dirty="0">
                <a:solidFill>
                  <a:schemeClr val="tx2"/>
                </a:solidFill>
              </a:rPr>
              <a:t>	</a:t>
            </a:r>
          </a:p>
        </p:txBody>
      </p:sp>
      <p:pic>
        <p:nvPicPr>
          <p:cNvPr id="1026" name="Picture 2" descr="A CT scan showing angiomyolipomas on the kidneys">
            <a:extLst>
              <a:ext uri="{FF2B5EF4-FFF2-40B4-BE49-F238E27FC236}">
                <a16:creationId xmlns:a16="http://schemas.microsoft.com/office/drawing/2014/main" id="{5BE711BA-5205-342D-2A3A-533846FE16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16956" y="3914498"/>
            <a:ext cx="3865687" cy="22616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8" name="Title 1">
            <a:extLst>
              <a:ext uri="{FF2B5EF4-FFF2-40B4-BE49-F238E27FC236}">
                <a16:creationId xmlns:a16="http://schemas.microsoft.com/office/drawing/2014/main" id="{849759F1-0E48-547C-ED37-F841EDAB2E9E}"/>
              </a:ext>
            </a:extLst>
          </p:cNvPr>
          <p:cNvGraphicFramePr/>
          <p:nvPr>
            <p:extLst>
              <p:ext uri="{D42A27DB-BD31-4B8C-83A1-F6EECF244321}">
                <p14:modId xmlns:p14="http://schemas.microsoft.com/office/powerpoint/2010/main" val="3149335142"/>
              </p:ext>
            </p:extLst>
          </p:nvPr>
        </p:nvGraphicFramePr>
        <p:xfrm>
          <a:off x="420131" y="1309816"/>
          <a:ext cx="11298194" cy="2376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descr="Axioms | Free Full-Text | Diffeomorphism Spline">
            <a:extLst>
              <a:ext uri="{FF2B5EF4-FFF2-40B4-BE49-F238E27FC236}">
                <a16:creationId xmlns:a16="http://schemas.microsoft.com/office/drawing/2014/main" id="{A4BA9945-520B-8C4B-8D32-A4AB824A35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357" y="3914498"/>
            <a:ext cx="6500063" cy="2530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10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2436-BB3C-C80D-AA92-D6CE40C47B9E}"/>
              </a:ext>
            </a:extLst>
          </p:cNvPr>
          <p:cNvSpPr>
            <a:spLocks noGrp="1"/>
          </p:cNvSpPr>
          <p:nvPr>
            <p:ph type="title"/>
          </p:nvPr>
        </p:nvSpPr>
        <p:spPr>
          <a:xfrm>
            <a:off x="613243" y="997339"/>
            <a:ext cx="6542916" cy="1503295"/>
          </a:xfrm>
        </p:spPr>
        <p:txBody>
          <a:bodyPr vert="horz" lIns="91440" tIns="45720" rIns="91440" bIns="45720" rtlCol="0" anchor="ctr">
            <a:normAutofit fontScale="90000"/>
          </a:bodyPr>
          <a:lstStyle/>
          <a:p>
            <a:r>
              <a:rPr lang="en-US" sz="4900" b="1" dirty="0">
                <a:solidFill>
                  <a:schemeClr val="tx1"/>
                </a:solidFill>
              </a:rPr>
              <a:t>Architecture</a:t>
            </a:r>
            <a:br>
              <a:rPr lang="en-US" sz="5400" dirty="0">
                <a:solidFill>
                  <a:schemeClr val="tx2"/>
                </a:solidFill>
              </a:rPr>
            </a:br>
            <a:br>
              <a:rPr lang="en-US" sz="5400" dirty="0">
                <a:solidFill>
                  <a:schemeClr val="tx2"/>
                </a:solidFill>
              </a:rPr>
            </a:br>
            <a:r>
              <a:rPr lang="en-US" sz="5400" dirty="0">
                <a:solidFill>
                  <a:schemeClr val="tx2"/>
                </a:solidFill>
              </a:rPr>
              <a:t>	</a:t>
            </a:r>
          </a:p>
        </p:txBody>
      </p:sp>
      <p:pic>
        <p:nvPicPr>
          <p:cNvPr id="5" name="Picture 4" descr="Diagram&#10;&#10;Description automatically generated">
            <a:extLst>
              <a:ext uri="{FF2B5EF4-FFF2-40B4-BE49-F238E27FC236}">
                <a16:creationId xmlns:a16="http://schemas.microsoft.com/office/drawing/2014/main" id="{6E145150-36B3-5092-2D9C-2E77689B3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627" y="2500634"/>
            <a:ext cx="11195223" cy="2767624"/>
          </a:xfrm>
          <a:prstGeom prst="rect">
            <a:avLst/>
          </a:prstGeom>
        </p:spPr>
      </p:pic>
      <p:sp>
        <p:nvSpPr>
          <p:cNvPr id="4" name="Title 1">
            <a:extLst>
              <a:ext uri="{FF2B5EF4-FFF2-40B4-BE49-F238E27FC236}">
                <a16:creationId xmlns:a16="http://schemas.microsoft.com/office/drawing/2014/main" id="{7D4FBF12-D05C-A813-1F97-2CDE9A7F0448}"/>
              </a:ext>
            </a:extLst>
          </p:cNvPr>
          <p:cNvSpPr txBox="1">
            <a:spLocks/>
          </p:cNvSpPr>
          <p:nvPr/>
        </p:nvSpPr>
        <p:spPr>
          <a:xfrm>
            <a:off x="650245" y="1589742"/>
            <a:ext cx="11323350" cy="50755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a:spcAft>
                <a:spcPts val="600"/>
              </a:spcAft>
              <a:defRPr/>
            </a:pPr>
            <a:br>
              <a:rPr kumimoji="0" lang="en-US" sz="5400" b="0" i="0" u="none" strike="noStrike" kern="1200" cap="none" spc="0" normalizeH="0" baseline="0" noProof="0">
                <a:ln>
                  <a:noFill/>
                </a:ln>
                <a:solidFill>
                  <a:srgbClr val="12154E"/>
                </a:solidFill>
                <a:effectLst/>
                <a:uLnTx/>
                <a:uFillTx/>
                <a:latin typeface="Posterama"/>
                <a:ea typeface="+mj-ea"/>
                <a:cs typeface="+mj-cs"/>
              </a:rPr>
            </a:br>
            <a:br>
              <a:rPr kumimoji="0" lang="en-US" sz="5400" b="0" i="0" u="none" strike="noStrike" kern="1200" cap="none" spc="0" normalizeH="0" baseline="0" noProof="0">
                <a:ln>
                  <a:noFill/>
                </a:ln>
                <a:solidFill>
                  <a:srgbClr val="12154E"/>
                </a:solidFill>
                <a:effectLst/>
                <a:uLnTx/>
                <a:uFillTx/>
                <a:latin typeface="Posterama"/>
                <a:ea typeface="+mj-ea"/>
                <a:cs typeface="+mj-cs"/>
              </a:rPr>
            </a:br>
            <a:r>
              <a:rPr kumimoji="0" lang="en-US" sz="5400" b="0" i="0" u="none" strike="noStrike" kern="1200" cap="none" spc="0" normalizeH="0" baseline="0" noProof="0">
                <a:ln>
                  <a:noFill/>
                </a:ln>
                <a:solidFill>
                  <a:srgbClr val="12154E"/>
                </a:solidFill>
                <a:effectLst/>
                <a:uLnTx/>
                <a:uFillTx/>
                <a:latin typeface="Posterama"/>
                <a:ea typeface="+mj-ea"/>
                <a:cs typeface="+mj-cs"/>
              </a:rPr>
              <a:t>	</a:t>
            </a:r>
            <a:endParaRPr lang="en-US" sz="5400" b="0" i="0" u="none" strike="noStrike" kern="1200" cap="none" spc="0" normalizeH="0" baseline="0" noProof="0">
              <a:ln>
                <a:noFill/>
              </a:ln>
              <a:solidFill>
                <a:srgbClr val="12154E"/>
              </a:solidFill>
              <a:effectLst/>
              <a:uLnTx/>
              <a:uFillTx/>
              <a:latin typeface="Posterama"/>
              <a:cs typeface="Posterama"/>
            </a:endParaRPr>
          </a:p>
        </p:txBody>
      </p:sp>
    </p:spTree>
    <p:extLst>
      <p:ext uri="{BB962C8B-B14F-4D97-AF65-F5344CB8AC3E}">
        <p14:creationId xmlns:p14="http://schemas.microsoft.com/office/powerpoint/2010/main" val="1745919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2436-BB3C-C80D-AA92-D6CE40C47B9E}"/>
              </a:ext>
            </a:extLst>
          </p:cNvPr>
          <p:cNvSpPr>
            <a:spLocks noGrp="1"/>
          </p:cNvSpPr>
          <p:nvPr>
            <p:ph type="title"/>
          </p:nvPr>
        </p:nvSpPr>
        <p:spPr>
          <a:xfrm>
            <a:off x="695194" y="595821"/>
            <a:ext cx="6159160" cy="1946964"/>
          </a:xfrm>
        </p:spPr>
        <p:txBody>
          <a:bodyPr vert="horz" lIns="91440" tIns="45720" rIns="91440" bIns="45720" rtlCol="0" anchor="ctr">
            <a:normAutofit/>
          </a:bodyPr>
          <a:lstStyle/>
          <a:p>
            <a:r>
              <a:rPr lang="en-US" sz="4400" b="1" dirty="0">
                <a:solidFill>
                  <a:schemeClr val="tx1"/>
                </a:solidFill>
              </a:rPr>
              <a:t>Milestone 1</a:t>
            </a:r>
            <a:br>
              <a:rPr lang="en-US" dirty="0">
                <a:solidFill>
                  <a:schemeClr val="tx2"/>
                </a:solidFill>
              </a:rPr>
            </a:br>
            <a:br>
              <a:rPr lang="en-US" dirty="0">
                <a:solidFill>
                  <a:schemeClr val="tx2"/>
                </a:solidFill>
              </a:rPr>
            </a:br>
            <a:r>
              <a:rPr lang="en-US" dirty="0">
                <a:solidFill>
                  <a:schemeClr val="tx2"/>
                </a:solidFill>
              </a:rPr>
              <a:t>	</a:t>
            </a:r>
          </a:p>
        </p:txBody>
      </p:sp>
      <p:pic>
        <p:nvPicPr>
          <p:cNvPr id="3" name="Picture 2" descr="A planet with a black background&#10;&#10;Description automatically generated with low confidence">
            <a:extLst>
              <a:ext uri="{FF2B5EF4-FFF2-40B4-BE49-F238E27FC236}">
                <a16:creationId xmlns:a16="http://schemas.microsoft.com/office/drawing/2014/main" id="{00D7EFD7-965E-808A-BCB6-93DF21238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5029" y="721081"/>
            <a:ext cx="2686585" cy="2686585"/>
          </a:xfrm>
          <a:prstGeom prst="rect">
            <a:avLst/>
          </a:prstGeom>
        </p:spPr>
      </p:pic>
      <p:pic>
        <p:nvPicPr>
          <p:cNvPr id="5" name="Picture 4" descr="A planet with a star on it&#10;&#10;Description automatically generated with low confidence">
            <a:extLst>
              <a:ext uri="{FF2B5EF4-FFF2-40B4-BE49-F238E27FC236}">
                <a16:creationId xmlns:a16="http://schemas.microsoft.com/office/drawing/2014/main" id="{1542EE51-9D66-DCF6-C6A6-87F0D394C4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030" y="3561815"/>
            <a:ext cx="2686585" cy="2686585"/>
          </a:xfrm>
          <a:prstGeom prst="rect">
            <a:avLst/>
          </a:prstGeom>
        </p:spPr>
      </p:pic>
      <p:graphicFrame>
        <p:nvGraphicFramePr>
          <p:cNvPr id="7" name="Title 1">
            <a:extLst>
              <a:ext uri="{FF2B5EF4-FFF2-40B4-BE49-F238E27FC236}">
                <a16:creationId xmlns:a16="http://schemas.microsoft.com/office/drawing/2014/main" id="{43EE59C7-0744-8934-7AC1-B75CD94D8484}"/>
              </a:ext>
            </a:extLst>
          </p:cNvPr>
          <p:cNvGraphicFramePr/>
          <p:nvPr>
            <p:extLst>
              <p:ext uri="{D42A27DB-BD31-4B8C-83A1-F6EECF244321}">
                <p14:modId xmlns:p14="http://schemas.microsoft.com/office/powerpoint/2010/main" val="1278294309"/>
              </p:ext>
            </p:extLst>
          </p:nvPr>
        </p:nvGraphicFramePr>
        <p:xfrm>
          <a:off x="457199" y="2224216"/>
          <a:ext cx="6833287" cy="36699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21726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1" name="Picture 20" descr="Abstract wavy background in light blue and gray tones">
            <a:extLst>
              <a:ext uri="{FF2B5EF4-FFF2-40B4-BE49-F238E27FC236}">
                <a16:creationId xmlns:a16="http://schemas.microsoft.com/office/drawing/2014/main" id="{0C47FECB-5301-38EC-1C84-7B387D630927}"/>
              </a:ext>
            </a:extLst>
          </p:cNvPr>
          <p:cNvPicPr>
            <a:picLocks noChangeAspect="1"/>
          </p:cNvPicPr>
          <p:nvPr/>
        </p:nvPicPr>
        <p:blipFill>
          <a:blip r:embed="rId3">
            <a:extLst>
              <a:ext uri="{28A0092B-C50C-407E-A947-70E740481C1C}">
                <a14:useLocalDpi xmlns:a14="http://schemas.microsoft.com/office/drawing/2010/main" val="0"/>
              </a:ext>
            </a:extLst>
          </a:blip>
          <a:srcRect t="21875" b="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D4B62436-BB3C-C80D-AA92-D6CE40C47B9E}"/>
              </a:ext>
            </a:extLst>
          </p:cNvPr>
          <p:cNvSpPr>
            <a:spLocks noGrp="1"/>
          </p:cNvSpPr>
          <p:nvPr>
            <p:ph type="title"/>
          </p:nvPr>
        </p:nvSpPr>
        <p:spPr>
          <a:xfrm>
            <a:off x="1097280" y="1582259"/>
            <a:ext cx="10058400" cy="2742852"/>
          </a:xfrm>
        </p:spPr>
        <p:txBody>
          <a:bodyPr vert="horz" lIns="91440" tIns="45720" rIns="91440" bIns="45720" rtlCol="0" anchor="b">
            <a:normAutofit fontScale="90000"/>
          </a:bodyPr>
          <a:lstStyle/>
          <a:p>
            <a:r>
              <a:rPr lang="en-US" sz="8000" b="1" dirty="0">
                <a:solidFill>
                  <a:schemeClr val="tx1">
                    <a:lumMod val="85000"/>
                    <a:lumOff val="15000"/>
                  </a:schemeClr>
                </a:solidFill>
              </a:rPr>
              <a:t> Milestone 2</a:t>
            </a:r>
            <a:br>
              <a:rPr lang="en-US" sz="8000" dirty="0">
                <a:solidFill>
                  <a:schemeClr val="tx1">
                    <a:lumMod val="85000"/>
                    <a:lumOff val="15000"/>
                  </a:schemeClr>
                </a:solidFill>
              </a:rPr>
            </a:br>
            <a:br>
              <a:rPr lang="en-US" sz="8000" dirty="0">
                <a:solidFill>
                  <a:schemeClr val="tx1">
                    <a:lumMod val="85000"/>
                    <a:lumOff val="15000"/>
                  </a:schemeClr>
                </a:solidFill>
              </a:rPr>
            </a:br>
            <a:r>
              <a:rPr lang="en-US" sz="8000" dirty="0">
                <a:solidFill>
                  <a:schemeClr val="tx1">
                    <a:lumMod val="85000"/>
                    <a:lumOff val="15000"/>
                  </a:schemeClr>
                </a:solidFill>
              </a:rPr>
              <a:t>	</a:t>
            </a:r>
          </a:p>
        </p:txBody>
      </p:sp>
      <p:cxnSp>
        <p:nvCxnSpPr>
          <p:cNvPr id="31" name="Straight Connector 30">
            <a:extLst>
              <a:ext uri="{FF2B5EF4-FFF2-40B4-BE49-F238E27FC236}">
                <a16:creationId xmlns:a16="http://schemas.microsoft.com/office/drawing/2014/main" id="{77AB95BF-57D0-4E49-9EF2-408B47C8D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C520CBD-F82E-44E4-BDA5-128716AD7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4618AE32-A526-42FC-A854-732740BD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7D4FBF12-D05C-A813-1F97-2CDE9A7F0448}"/>
              </a:ext>
            </a:extLst>
          </p:cNvPr>
          <p:cNvSpPr txBox="1">
            <a:spLocks/>
          </p:cNvSpPr>
          <p:nvPr/>
        </p:nvSpPr>
        <p:spPr>
          <a:xfrm>
            <a:off x="1517909" y="1946712"/>
            <a:ext cx="9902751" cy="45468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marL="685800" indent="-685800">
              <a:buFont typeface="Arial" panose="020B0604020202020204" pitchFamily="34" charset="0"/>
              <a:buChar char="•"/>
              <a:defRPr/>
            </a:pPr>
            <a:endParaRPr lang="en-US" sz="2400" dirty="0">
              <a:solidFill>
                <a:srgbClr val="12154E"/>
              </a:solidFill>
              <a:latin typeface="Posterama"/>
            </a:endParaRPr>
          </a:p>
        </p:txBody>
      </p:sp>
    </p:spTree>
    <p:extLst>
      <p:ext uri="{BB962C8B-B14F-4D97-AF65-F5344CB8AC3E}">
        <p14:creationId xmlns:p14="http://schemas.microsoft.com/office/powerpoint/2010/main" val="2818859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2436-BB3C-C80D-AA92-D6CE40C47B9E}"/>
              </a:ext>
            </a:extLst>
          </p:cNvPr>
          <p:cNvSpPr>
            <a:spLocks noGrp="1"/>
          </p:cNvSpPr>
          <p:nvPr>
            <p:ph type="title"/>
          </p:nvPr>
        </p:nvSpPr>
        <p:spPr>
          <a:xfrm>
            <a:off x="456581" y="392868"/>
            <a:ext cx="7535023" cy="911482"/>
          </a:xfrm>
        </p:spPr>
        <p:txBody>
          <a:bodyPr vert="horz" lIns="91440" tIns="45720" rIns="91440" bIns="45720" rtlCol="0" anchor="t">
            <a:normAutofit fontScale="90000"/>
          </a:bodyPr>
          <a:lstStyle/>
          <a:p>
            <a:r>
              <a:rPr lang="en-US" sz="4900" b="1" dirty="0">
                <a:solidFill>
                  <a:schemeClr val="tx1"/>
                </a:solidFill>
              </a:rPr>
              <a:t>Creating masks and using KNN</a:t>
            </a:r>
            <a:br>
              <a:rPr lang="en-US" sz="5400" dirty="0">
                <a:solidFill>
                  <a:schemeClr val="tx2"/>
                </a:solidFill>
              </a:rPr>
            </a:br>
            <a:br>
              <a:rPr lang="en-US" sz="5400" dirty="0">
                <a:solidFill>
                  <a:schemeClr val="tx2"/>
                </a:solidFill>
              </a:rPr>
            </a:br>
            <a:r>
              <a:rPr lang="en-US" sz="5400" dirty="0">
                <a:solidFill>
                  <a:schemeClr val="tx2"/>
                </a:solidFill>
              </a:rPr>
              <a:t>	</a:t>
            </a:r>
            <a:endParaRPr lang="en-US" dirty="0">
              <a:solidFill>
                <a:schemeClr val="tx2"/>
              </a:solidFill>
            </a:endParaRPr>
          </a:p>
        </p:txBody>
      </p:sp>
      <p:sp>
        <p:nvSpPr>
          <p:cNvPr id="4" name="Title 1">
            <a:extLst>
              <a:ext uri="{FF2B5EF4-FFF2-40B4-BE49-F238E27FC236}">
                <a16:creationId xmlns:a16="http://schemas.microsoft.com/office/drawing/2014/main" id="{7D4FBF12-D05C-A813-1F97-2CDE9A7F0448}"/>
              </a:ext>
            </a:extLst>
          </p:cNvPr>
          <p:cNvSpPr txBox="1">
            <a:spLocks/>
          </p:cNvSpPr>
          <p:nvPr/>
        </p:nvSpPr>
        <p:spPr>
          <a:xfrm>
            <a:off x="676405" y="1440493"/>
            <a:ext cx="11373633" cy="48600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marL="342900" indent="-342900">
              <a:buFont typeface="Arial" panose="020B0604020202020204" pitchFamily="34" charset="0"/>
              <a:buChar char="•"/>
              <a:defRPr/>
            </a:pPr>
            <a:r>
              <a:rPr lang="en-US" sz="2400" dirty="0">
                <a:solidFill>
                  <a:srgbClr val="12154E"/>
                </a:solidFill>
                <a:latin typeface="Posterama"/>
              </a:rPr>
              <a:t>Segmented out tumors from images.</a:t>
            </a:r>
          </a:p>
          <a:p>
            <a:pPr marL="685800" indent="-685800">
              <a:buFont typeface="Arial" panose="020B0604020202020204" pitchFamily="34" charset="0"/>
              <a:buChar char="•"/>
              <a:defRPr/>
            </a:pPr>
            <a:endParaRPr lang="en-US" sz="2400" b="0" i="0" u="none" strike="noStrike" kern="1200" cap="none" spc="0" normalizeH="0" baseline="0" noProof="0" dirty="0">
              <a:ln>
                <a:noFill/>
              </a:ln>
              <a:solidFill>
                <a:srgbClr val="12154E"/>
              </a:solidFill>
              <a:effectLst/>
              <a:uLnTx/>
              <a:uFillTx/>
              <a:latin typeface="Posterama"/>
              <a:cs typeface="Posterama"/>
            </a:endParaRPr>
          </a:p>
          <a:p>
            <a:pPr marR="0" lvl="0" algn="l" defTabSz="914400" rtl="0" eaLnBrk="1" fontAlgn="auto" latinLnBrk="0" hangingPunct="1">
              <a:lnSpc>
                <a:spcPct val="90000"/>
              </a:lnSpc>
              <a:spcBef>
                <a:spcPct val="0"/>
              </a:spcBef>
              <a:spcAft>
                <a:spcPts val="0"/>
              </a:spcAft>
              <a:buClrTx/>
              <a:buSzTx/>
              <a:tabLst/>
              <a:defRPr/>
            </a:pPr>
            <a:endParaRPr lang="en-US" sz="2400" dirty="0">
              <a:solidFill>
                <a:srgbClr val="12154E"/>
              </a:solidFill>
              <a:latin typeface="Posterama"/>
              <a:cs typeface="Posterama"/>
            </a:endParaRPr>
          </a:p>
          <a:p>
            <a:pPr>
              <a:defRPr/>
            </a:pPr>
            <a:endParaRPr lang="en-US" sz="2400" dirty="0">
              <a:solidFill>
                <a:srgbClr val="12154E"/>
              </a:solidFill>
              <a:latin typeface="Posterama"/>
              <a:cs typeface="Posterama"/>
            </a:endParaRPr>
          </a:p>
          <a:p>
            <a:pPr>
              <a:defRPr/>
            </a:pPr>
            <a:endParaRPr lang="en-US" sz="2400" dirty="0">
              <a:solidFill>
                <a:srgbClr val="12154E"/>
              </a:solidFill>
              <a:latin typeface="Posterama"/>
              <a:cs typeface="Posterama"/>
            </a:endParaRPr>
          </a:p>
          <a:p>
            <a:pPr>
              <a:defRPr/>
            </a:pPr>
            <a:endParaRPr lang="en-US" sz="2400" dirty="0">
              <a:solidFill>
                <a:srgbClr val="12154E"/>
              </a:solidFill>
              <a:latin typeface="Posterama"/>
              <a:cs typeface="Posterama"/>
            </a:endParaRPr>
          </a:p>
          <a:p>
            <a:pPr>
              <a:defRPr/>
            </a:pPr>
            <a:endParaRPr lang="en-US" sz="2400" dirty="0">
              <a:solidFill>
                <a:srgbClr val="12154E"/>
              </a:solidFill>
              <a:latin typeface="Posterama"/>
              <a:cs typeface="Posterama"/>
            </a:endParaRPr>
          </a:p>
          <a:p>
            <a:pPr>
              <a:defRPr/>
            </a:pPr>
            <a:endParaRPr lang="en-US" sz="2400" dirty="0">
              <a:solidFill>
                <a:srgbClr val="12154E"/>
              </a:solidFill>
              <a:latin typeface="Posterama"/>
              <a:cs typeface="Posterama"/>
            </a:endParaRPr>
          </a:p>
          <a:p>
            <a:pPr>
              <a:defRPr/>
            </a:pPr>
            <a:endParaRPr lang="en-US" sz="2400" dirty="0">
              <a:solidFill>
                <a:srgbClr val="12154E"/>
              </a:solidFill>
              <a:latin typeface="Posterama"/>
              <a:cs typeface="Posterama"/>
            </a:endParaRPr>
          </a:p>
          <a:p>
            <a:pPr>
              <a:defRPr/>
            </a:pPr>
            <a:endParaRPr lang="en-US" sz="2400" dirty="0">
              <a:solidFill>
                <a:srgbClr val="12154E"/>
              </a:solidFill>
              <a:latin typeface="Posterama"/>
              <a:cs typeface="Posterama"/>
            </a:endParaRPr>
          </a:p>
          <a:p>
            <a:pPr marL="342900" indent="-342900">
              <a:buFont typeface="Arial" panose="020B0604020202020204" pitchFamily="34" charset="0"/>
              <a:buChar char="•"/>
              <a:defRPr/>
            </a:pPr>
            <a:r>
              <a:rPr lang="en-US" sz="2400" dirty="0">
                <a:solidFill>
                  <a:srgbClr val="12154E"/>
                </a:solidFill>
                <a:latin typeface="Posterama"/>
                <a:cs typeface="Posterama"/>
              </a:rPr>
              <a:t>KNN selects top 10 nearest images using Euclidean distance.</a:t>
            </a:r>
          </a:p>
          <a:p>
            <a:pPr marL="342900" indent="-342900">
              <a:buFont typeface="Arial" panose="020B0604020202020204" pitchFamily="34" charset="0"/>
              <a:buChar char="•"/>
              <a:defRPr/>
            </a:pPr>
            <a:endParaRPr lang="en-US" sz="2400" dirty="0">
              <a:solidFill>
                <a:srgbClr val="12154E"/>
              </a:solidFill>
              <a:latin typeface="Posterama"/>
              <a:cs typeface="Posterama"/>
            </a:endParaRPr>
          </a:p>
          <a:p>
            <a:pPr marL="342900" indent="-342900">
              <a:buFont typeface="Arial" panose="020B0604020202020204" pitchFamily="34" charset="0"/>
              <a:buChar char="•"/>
              <a:defRPr/>
            </a:pPr>
            <a:r>
              <a:rPr lang="en-US" sz="2400" dirty="0">
                <a:solidFill>
                  <a:srgbClr val="12154E"/>
                </a:solidFill>
                <a:latin typeface="Posterama"/>
                <a:cs typeface="Posterama"/>
              </a:rPr>
              <a:t>Returns a numpy array of source and target images</a:t>
            </a:r>
          </a:p>
          <a:p>
            <a:pPr marL="342900" indent="-342900">
              <a:buFont typeface="Arial" panose="020B0604020202020204" pitchFamily="34" charset="0"/>
              <a:buChar char="•"/>
              <a:defRPr/>
            </a:pPr>
            <a:endParaRPr lang="en-US" sz="2400" dirty="0">
              <a:solidFill>
                <a:srgbClr val="12154E"/>
              </a:solidFill>
              <a:latin typeface="Posterama"/>
              <a:cs typeface="Posterama"/>
            </a:endParaRPr>
          </a:p>
          <a:p>
            <a:pPr marL="342900" indent="-342900">
              <a:buFont typeface="Arial" panose="020B0604020202020204" pitchFamily="34" charset="0"/>
              <a:buChar char="•"/>
              <a:defRPr/>
            </a:pPr>
            <a:endParaRPr lang="en-US" sz="2400" dirty="0">
              <a:solidFill>
                <a:srgbClr val="12154E"/>
              </a:solidFill>
              <a:latin typeface="Posterama"/>
              <a:cs typeface="Posterama"/>
            </a:endParaRPr>
          </a:p>
          <a:p>
            <a:pPr marL="342900" indent="-342900">
              <a:buFont typeface="Arial" panose="020B0604020202020204" pitchFamily="34" charset="0"/>
              <a:buChar char="•"/>
              <a:defRPr/>
            </a:pPr>
            <a:endParaRPr lang="en-US" sz="2400" dirty="0">
              <a:solidFill>
                <a:srgbClr val="12154E"/>
              </a:solidFill>
              <a:latin typeface="Posterama"/>
              <a:cs typeface="Posterama"/>
            </a:endParaRPr>
          </a:p>
        </p:txBody>
      </p:sp>
      <p:cxnSp>
        <p:nvCxnSpPr>
          <p:cNvPr id="7" name="Straight Arrow Connector 6">
            <a:extLst>
              <a:ext uri="{FF2B5EF4-FFF2-40B4-BE49-F238E27FC236}">
                <a16:creationId xmlns:a16="http://schemas.microsoft.com/office/drawing/2014/main" id="{93A8B759-8578-BBC8-06EC-DAC5F4D66276}"/>
              </a:ext>
            </a:extLst>
          </p:cNvPr>
          <p:cNvCxnSpPr>
            <a:cxnSpLocks/>
          </p:cNvCxnSpPr>
          <p:nvPr/>
        </p:nvCxnSpPr>
        <p:spPr>
          <a:xfrm>
            <a:off x="6096000" y="3175427"/>
            <a:ext cx="69840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3" name="Picture 12" descr="Histogram&#10;&#10;Description automatically generated">
            <a:extLst>
              <a:ext uri="{FF2B5EF4-FFF2-40B4-BE49-F238E27FC236}">
                <a16:creationId xmlns:a16="http://schemas.microsoft.com/office/drawing/2014/main" id="{444B6C0E-80CE-51F6-F136-CC8961E04B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5732" y="2627559"/>
            <a:ext cx="1095739" cy="1095739"/>
          </a:xfrm>
          <a:prstGeom prst="rect">
            <a:avLst/>
          </a:prstGeom>
        </p:spPr>
      </p:pic>
      <p:pic>
        <p:nvPicPr>
          <p:cNvPr id="15" name="Picture 14">
            <a:extLst>
              <a:ext uri="{FF2B5EF4-FFF2-40B4-BE49-F238E27FC236}">
                <a16:creationId xmlns:a16="http://schemas.microsoft.com/office/drawing/2014/main" id="{BE4CE93A-2EE7-62AC-5080-8A6563F68D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581" y="2290197"/>
            <a:ext cx="2430228" cy="1770458"/>
          </a:xfrm>
          <a:prstGeom prst="rect">
            <a:avLst/>
          </a:prstGeom>
        </p:spPr>
      </p:pic>
      <p:cxnSp>
        <p:nvCxnSpPr>
          <p:cNvPr id="17" name="Straight Arrow Connector 16">
            <a:extLst>
              <a:ext uri="{FF2B5EF4-FFF2-40B4-BE49-F238E27FC236}">
                <a16:creationId xmlns:a16="http://schemas.microsoft.com/office/drawing/2014/main" id="{F9CBFF6E-1536-60F5-64E5-6A511257715D}"/>
              </a:ext>
            </a:extLst>
          </p:cNvPr>
          <p:cNvCxnSpPr>
            <a:cxnSpLocks/>
          </p:cNvCxnSpPr>
          <p:nvPr/>
        </p:nvCxnSpPr>
        <p:spPr>
          <a:xfrm>
            <a:off x="8987883" y="3175427"/>
            <a:ext cx="72150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 name="Picture 18" descr="Chart, histogram&#10;&#10;Description automatically generated">
            <a:extLst>
              <a:ext uri="{FF2B5EF4-FFF2-40B4-BE49-F238E27FC236}">
                <a16:creationId xmlns:a16="http://schemas.microsoft.com/office/drawing/2014/main" id="{C6C5EEF6-C137-628E-4FAD-1074C02C8B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9181" y="2627559"/>
            <a:ext cx="1095739" cy="1095739"/>
          </a:xfrm>
          <a:prstGeom prst="rect">
            <a:avLst/>
          </a:prstGeom>
        </p:spPr>
      </p:pic>
      <p:pic>
        <p:nvPicPr>
          <p:cNvPr id="8" name="Picture 7" descr="A moon in the sky&#10;&#10;Description automatically generated with low confidence">
            <a:extLst>
              <a:ext uri="{FF2B5EF4-FFF2-40B4-BE49-F238E27FC236}">
                <a16:creationId xmlns:a16="http://schemas.microsoft.com/office/drawing/2014/main" id="{62BF80DC-46F6-0F68-3DEA-A106201382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0389" y="2371610"/>
            <a:ext cx="1607633" cy="1607633"/>
          </a:xfrm>
          <a:prstGeom prst="rect">
            <a:avLst/>
          </a:prstGeom>
        </p:spPr>
      </p:pic>
      <p:sp>
        <p:nvSpPr>
          <p:cNvPr id="11" name="Plus Sign 10">
            <a:extLst>
              <a:ext uri="{FF2B5EF4-FFF2-40B4-BE49-F238E27FC236}">
                <a16:creationId xmlns:a16="http://schemas.microsoft.com/office/drawing/2014/main" id="{21120803-0292-4B83-9C65-CFA206451CC4}"/>
              </a:ext>
            </a:extLst>
          </p:cNvPr>
          <p:cNvSpPr/>
          <p:nvPr/>
        </p:nvSpPr>
        <p:spPr>
          <a:xfrm>
            <a:off x="3225271" y="3175424"/>
            <a:ext cx="309667" cy="310896"/>
          </a:xfrm>
          <a:prstGeom prst="mathPlus">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4158831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2436-BB3C-C80D-AA92-D6CE40C47B9E}"/>
              </a:ext>
            </a:extLst>
          </p:cNvPr>
          <p:cNvSpPr>
            <a:spLocks noGrp="1"/>
          </p:cNvSpPr>
          <p:nvPr>
            <p:ph type="title"/>
          </p:nvPr>
        </p:nvSpPr>
        <p:spPr>
          <a:xfrm>
            <a:off x="445430" y="197420"/>
            <a:ext cx="7535023" cy="911482"/>
          </a:xfrm>
        </p:spPr>
        <p:txBody>
          <a:bodyPr vert="horz" lIns="91440" tIns="45720" rIns="91440" bIns="45720" rtlCol="0" anchor="t">
            <a:normAutofit fontScale="90000"/>
          </a:bodyPr>
          <a:lstStyle/>
          <a:p>
            <a:r>
              <a:rPr lang="en-US" sz="4900" b="1" dirty="0">
                <a:solidFill>
                  <a:schemeClr val="tx1"/>
                </a:solidFill>
              </a:rPr>
              <a:t>Variational Auto encoder</a:t>
            </a:r>
            <a:br>
              <a:rPr lang="en-US" sz="5400" dirty="0">
                <a:solidFill>
                  <a:schemeClr val="tx2"/>
                </a:solidFill>
              </a:rPr>
            </a:br>
            <a:br>
              <a:rPr lang="en-US" sz="5400" dirty="0">
                <a:solidFill>
                  <a:schemeClr val="tx2"/>
                </a:solidFill>
              </a:rPr>
            </a:br>
            <a:r>
              <a:rPr lang="en-US" sz="5400" dirty="0">
                <a:solidFill>
                  <a:schemeClr val="tx2"/>
                </a:solidFill>
              </a:rPr>
              <a:t>	</a:t>
            </a:r>
            <a:endParaRPr lang="en-US" dirty="0">
              <a:solidFill>
                <a:schemeClr val="tx2"/>
              </a:solidFill>
            </a:endParaRPr>
          </a:p>
        </p:txBody>
      </p:sp>
      <p:sp>
        <p:nvSpPr>
          <p:cNvPr id="4" name="Title 1">
            <a:extLst>
              <a:ext uri="{FF2B5EF4-FFF2-40B4-BE49-F238E27FC236}">
                <a16:creationId xmlns:a16="http://schemas.microsoft.com/office/drawing/2014/main" id="{7D4FBF12-D05C-A813-1F97-2CDE9A7F0448}"/>
              </a:ext>
            </a:extLst>
          </p:cNvPr>
          <p:cNvSpPr txBox="1">
            <a:spLocks/>
          </p:cNvSpPr>
          <p:nvPr/>
        </p:nvSpPr>
        <p:spPr>
          <a:xfrm>
            <a:off x="445430" y="1108902"/>
            <a:ext cx="11373633" cy="48600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marL="342900" indent="-342900">
              <a:buFont typeface="Arial" panose="020B0604020202020204" pitchFamily="34" charset="0"/>
              <a:buChar char="•"/>
              <a:defRPr/>
            </a:pPr>
            <a:endParaRPr lang="en-US" sz="2400">
              <a:solidFill>
                <a:srgbClr val="12154E"/>
              </a:solidFill>
              <a:latin typeface="Posterama"/>
              <a:cs typeface="Posterama"/>
            </a:endParaRPr>
          </a:p>
          <a:p>
            <a:pPr marL="342900" indent="-342900">
              <a:buFont typeface="Arial" panose="020B0604020202020204" pitchFamily="34" charset="0"/>
              <a:buChar char="•"/>
              <a:defRPr/>
            </a:pPr>
            <a:endParaRPr lang="en-US" sz="2400" dirty="0">
              <a:solidFill>
                <a:srgbClr val="12154E"/>
              </a:solidFill>
              <a:latin typeface="Posterama"/>
              <a:cs typeface="Posterama"/>
            </a:endParaRPr>
          </a:p>
        </p:txBody>
      </p:sp>
      <p:graphicFrame>
        <p:nvGraphicFramePr>
          <p:cNvPr id="2052" name="TextBox 4">
            <a:extLst>
              <a:ext uri="{FF2B5EF4-FFF2-40B4-BE49-F238E27FC236}">
                <a16:creationId xmlns:a16="http://schemas.microsoft.com/office/drawing/2014/main" id="{E4EAD5CF-C6B0-F435-B660-9DB24B61F940}"/>
              </a:ext>
            </a:extLst>
          </p:cNvPr>
          <p:cNvGraphicFramePr/>
          <p:nvPr>
            <p:extLst>
              <p:ext uri="{D42A27DB-BD31-4B8C-83A1-F6EECF244321}">
                <p14:modId xmlns:p14="http://schemas.microsoft.com/office/powerpoint/2010/main" val="2839025407"/>
              </p:ext>
            </p:extLst>
          </p:nvPr>
        </p:nvGraphicFramePr>
        <p:xfrm>
          <a:off x="1299281" y="888999"/>
          <a:ext cx="9665930" cy="2872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undefined">
            <a:extLst>
              <a:ext uri="{FF2B5EF4-FFF2-40B4-BE49-F238E27FC236}">
                <a16:creationId xmlns:a16="http://schemas.microsoft.com/office/drawing/2014/main" id="{9DD65502-1012-C835-E966-CB9173EEC8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446" y="3788317"/>
            <a:ext cx="10515599" cy="2872263"/>
          </a:xfrm>
          <a:prstGeom prst="rect">
            <a:avLst/>
          </a:prstGeom>
          <a:noFill/>
          <a:scene3d>
            <a:camera prst="orthographicFront"/>
            <a:lightRig rig="threePt" dir="t"/>
          </a:scene3d>
          <a:sp3d>
            <a:bevelT prst="relaxedInset"/>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311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30">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B62436-BB3C-C80D-AA92-D6CE40C47B9E}"/>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5000" b="1" dirty="0">
                <a:solidFill>
                  <a:schemeClr val="tx1">
                    <a:lumMod val="85000"/>
                    <a:lumOff val="15000"/>
                  </a:schemeClr>
                </a:solidFill>
              </a:rPr>
              <a:t>VAE Model</a:t>
            </a:r>
            <a:br>
              <a:rPr lang="en-US" sz="6600" dirty="0">
                <a:solidFill>
                  <a:schemeClr val="tx1">
                    <a:lumMod val="85000"/>
                    <a:lumOff val="15000"/>
                  </a:schemeClr>
                </a:solidFill>
              </a:rPr>
            </a:br>
            <a:endParaRPr lang="en-US" sz="6600" dirty="0">
              <a:solidFill>
                <a:schemeClr val="tx1">
                  <a:lumMod val="85000"/>
                  <a:lumOff val="15000"/>
                </a:schemeClr>
              </a:solidFill>
            </a:endParaRPr>
          </a:p>
        </p:txBody>
      </p:sp>
      <p:pic>
        <p:nvPicPr>
          <p:cNvPr id="5" name="Picture 4">
            <a:extLst>
              <a:ext uri="{FF2B5EF4-FFF2-40B4-BE49-F238E27FC236}">
                <a16:creationId xmlns:a16="http://schemas.microsoft.com/office/drawing/2014/main" id="{C084AAFB-7273-F642-34AF-206207F0A4E2}"/>
              </a:ext>
            </a:extLst>
          </p:cNvPr>
          <p:cNvPicPr>
            <a:picLocks noChangeAspect="1"/>
          </p:cNvPicPr>
          <p:nvPr/>
        </p:nvPicPr>
        <p:blipFill>
          <a:blip r:embed="rId3"/>
          <a:stretch>
            <a:fillRect/>
          </a:stretch>
        </p:blipFill>
        <p:spPr>
          <a:xfrm>
            <a:off x="633999" y="847493"/>
            <a:ext cx="6912217" cy="4246446"/>
          </a:xfrm>
          <a:prstGeom prst="rect">
            <a:avLst/>
          </a:prstGeom>
        </p:spPr>
      </p:pic>
      <p:cxnSp>
        <p:nvCxnSpPr>
          <p:cNvPr id="35" name="Straight Connector 34">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38">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7D4FBF12-D05C-A813-1F97-2CDE9A7F0448}"/>
              </a:ext>
            </a:extLst>
          </p:cNvPr>
          <p:cNvSpPr txBox="1">
            <a:spLocks/>
          </p:cNvSpPr>
          <p:nvPr/>
        </p:nvSpPr>
        <p:spPr>
          <a:xfrm>
            <a:off x="420130" y="523684"/>
            <a:ext cx="11450575" cy="558865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marL="685800" indent="-685800">
              <a:buFont typeface="Arial" panose="020B0604020202020204" pitchFamily="34" charset="0"/>
              <a:buChar char="•"/>
              <a:defRPr/>
            </a:pPr>
            <a:endParaRPr lang="en-US" sz="2800" dirty="0">
              <a:solidFill>
                <a:srgbClr val="12154E"/>
              </a:solidFill>
              <a:latin typeface="Posterama"/>
              <a:cs typeface="Posterama"/>
            </a:endParaRPr>
          </a:p>
        </p:txBody>
      </p:sp>
    </p:spTree>
    <p:extLst>
      <p:ext uri="{BB962C8B-B14F-4D97-AF65-F5344CB8AC3E}">
        <p14:creationId xmlns:p14="http://schemas.microsoft.com/office/powerpoint/2010/main" val="2280420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2436-BB3C-C80D-AA92-D6CE40C47B9E}"/>
              </a:ext>
            </a:extLst>
          </p:cNvPr>
          <p:cNvSpPr>
            <a:spLocks noGrp="1"/>
          </p:cNvSpPr>
          <p:nvPr>
            <p:ph type="title"/>
          </p:nvPr>
        </p:nvSpPr>
        <p:spPr>
          <a:xfrm>
            <a:off x="725531" y="353590"/>
            <a:ext cx="11147372" cy="911482"/>
          </a:xfrm>
        </p:spPr>
        <p:txBody>
          <a:bodyPr vert="horz" lIns="91440" tIns="45720" rIns="91440" bIns="45720" rtlCol="0" anchor="t">
            <a:noAutofit/>
          </a:bodyPr>
          <a:lstStyle/>
          <a:p>
            <a:r>
              <a:rPr lang="en-US" sz="4400" b="1" dirty="0">
                <a:solidFill>
                  <a:schemeClr val="tx1"/>
                </a:solidFill>
              </a:rPr>
              <a:t>Results of reconstruction</a:t>
            </a:r>
            <a:br>
              <a:rPr lang="en-US" sz="4400" b="1" dirty="0">
                <a:solidFill>
                  <a:schemeClr val="tx1"/>
                </a:solidFill>
              </a:rPr>
            </a:br>
            <a:br>
              <a:rPr lang="en-US" sz="4400" b="1" dirty="0">
                <a:solidFill>
                  <a:schemeClr val="tx1"/>
                </a:solidFill>
              </a:rPr>
            </a:br>
            <a:r>
              <a:rPr lang="en-US" sz="4400" b="1" dirty="0">
                <a:solidFill>
                  <a:schemeClr val="tx1"/>
                </a:solidFill>
              </a:rPr>
              <a:t>	</a:t>
            </a:r>
            <a:endParaRPr lang="en-US" sz="4400" b="1" dirty="0">
              <a:solidFill>
                <a:schemeClr val="tx1"/>
              </a:solidFill>
              <a:cs typeface="Posterama"/>
            </a:endParaRPr>
          </a:p>
        </p:txBody>
      </p:sp>
      <p:sp>
        <p:nvSpPr>
          <p:cNvPr id="4" name="Title 1">
            <a:extLst>
              <a:ext uri="{FF2B5EF4-FFF2-40B4-BE49-F238E27FC236}">
                <a16:creationId xmlns:a16="http://schemas.microsoft.com/office/drawing/2014/main" id="{7D4FBF12-D05C-A813-1F97-2CDE9A7F0448}"/>
              </a:ext>
            </a:extLst>
          </p:cNvPr>
          <p:cNvSpPr txBox="1">
            <a:spLocks/>
          </p:cNvSpPr>
          <p:nvPr/>
        </p:nvSpPr>
        <p:spPr>
          <a:xfrm>
            <a:off x="650245" y="1589742"/>
            <a:ext cx="11323350" cy="50755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a:defRPr/>
            </a:pPr>
            <a:br>
              <a:rPr kumimoji="0" lang="en-US" sz="5400" b="0" i="0" u="none" strike="noStrike" kern="1200" cap="none" spc="0" normalizeH="0" baseline="0" noProof="0">
                <a:ln>
                  <a:noFill/>
                </a:ln>
                <a:solidFill>
                  <a:srgbClr val="12154E"/>
                </a:solidFill>
                <a:effectLst/>
                <a:uLnTx/>
                <a:uFillTx/>
                <a:latin typeface="Posterama"/>
                <a:ea typeface="+mj-ea"/>
                <a:cs typeface="+mj-cs"/>
              </a:rPr>
            </a:br>
            <a:br>
              <a:rPr kumimoji="0" lang="en-US" sz="5400" b="0" i="0" u="none" strike="noStrike" kern="1200" cap="none" spc="0" normalizeH="0" baseline="0" noProof="0">
                <a:ln>
                  <a:noFill/>
                </a:ln>
                <a:solidFill>
                  <a:srgbClr val="12154E"/>
                </a:solidFill>
                <a:effectLst/>
                <a:uLnTx/>
                <a:uFillTx/>
                <a:latin typeface="Posterama"/>
                <a:ea typeface="+mj-ea"/>
                <a:cs typeface="+mj-cs"/>
              </a:rPr>
            </a:br>
            <a:r>
              <a:rPr kumimoji="0" lang="en-US" sz="5400" b="0" i="0" u="none" strike="noStrike" kern="1200" cap="none" spc="0" normalizeH="0" baseline="0" noProof="0">
                <a:ln>
                  <a:noFill/>
                </a:ln>
                <a:solidFill>
                  <a:srgbClr val="12154E"/>
                </a:solidFill>
                <a:effectLst/>
                <a:uLnTx/>
                <a:uFillTx/>
                <a:latin typeface="Posterama"/>
                <a:ea typeface="+mj-ea"/>
                <a:cs typeface="+mj-cs"/>
              </a:rPr>
              <a:t>	</a:t>
            </a:r>
            <a:endParaRPr lang="en-US" sz="5400" b="0" i="0" u="none" strike="noStrike" kern="1200" cap="none" spc="0" normalizeH="0" baseline="0" noProof="0" dirty="0">
              <a:ln>
                <a:noFill/>
              </a:ln>
              <a:solidFill>
                <a:srgbClr val="12154E"/>
              </a:solidFill>
              <a:effectLst/>
              <a:uLnTx/>
              <a:uFillTx/>
              <a:latin typeface="Posterama"/>
              <a:cs typeface="Posterama"/>
            </a:endParaRPr>
          </a:p>
        </p:txBody>
      </p:sp>
      <p:pic>
        <p:nvPicPr>
          <p:cNvPr id="6" name="Picture 5">
            <a:extLst>
              <a:ext uri="{FF2B5EF4-FFF2-40B4-BE49-F238E27FC236}">
                <a16:creationId xmlns:a16="http://schemas.microsoft.com/office/drawing/2014/main" id="{405380B5-4EFE-0D98-6C1B-3A9BA17C63E9}"/>
              </a:ext>
            </a:extLst>
          </p:cNvPr>
          <p:cNvPicPr>
            <a:picLocks noChangeAspect="1"/>
          </p:cNvPicPr>
          <p:nvPr/>
        </p:nvPicPr>
        <p:blipFill>
          <a:blip r:embed="rId3"/>
          <a:stretch>
            <a:fillRect/>
          </a:stretch>
        </p:blipFill>
        <p:spPr>
          <a:xfrm>
            <a:off x="725532" y="1363174"/>
            <a:ext cx="10979802" cy="5075516"/>
          </a:xfrm>
          <a:prstGeom prst="rect">
            <a:avLst/>
          </a:prstGeom>
        </p:spPr>
      </p:pic>
    </p:spTree>
    <p:extLst>
      <p:ext uri="{BB962C8B-B14F-4D97-AF65-F5344CB8AC3E}">
        <p14:creationId xmlns:p14="http://schemas.microsoft.com/office/powerpoint/2010/main" val="374199208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5916</TotalTime>
  <Words>725</Words>
  <Application>Microsoft Office PowerPoint</Application>
  <PresentationFormat>Widescreen</PresentationFormat>
  <Paragraphs>62</Paragraphs>
  <Slides>11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Posterama</vt:lpstr>
      <vt:lpstr>Retrospect</vt:lpstr>
      <vt:lpstr>Learning Diffeomorphism based Data Augmentation</vt:lpstr>
      <vt:lpstr>Overview   </vt:lpstr>
      <vt:lpstr>Architecture   </vt:lpstr>
      <vt:lpstr>Milestone 1   </vt:lpstr>
      <vt:lpstr> Milestone 2   </vt:lpstr>
      <vt:lpstr>Creating masks and using KNN   </vt:lpstr>
      <vt:lpstr>Variational Auto encoder   </vt:lpstr>
      <vt:lpstr>VAE Model </vt:lpstr>
      <vt:lpstr>Results of reconstruction   </vt:lpstr>
      <vt:lpstr>Results of reconstruction   </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Advisor :  Carlos R. Rivero  Student : Meet Shah  </dc:title>
  <dc:creator>Meet Shah</dc:creator>
  <cp:lastModifiedBy>Saloni Aggarwal (RIT Student)</cp:lastModifiedBy>
  <cp:revision>304</cp:revision>
  <dcterms:created xsi:type="dcterms:W3CDTF">2022-09-07T01:54:18Z</dcterms:created>
  <dcterms:modified xsi:type="dcterms:W3CDTF">2023-02-28T15:50:53Z</dcterms:modified>
</cp:coreProperties>
</file>